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6"/>
  </p:notesMasterIdLst>
  <p:sldIdLst>
    <p:sldId id="258" r:id="rId3"/>
    <p:sldId id="257" r:id="rId4"/>
    <p:sldId id="256" r:id="rId5"/>
  </p:sldIdLst>
  <p:sldSz cx="7772400" cy="10058400"/>
  <p:notesSz cx="6858000" cy="9144000"/>
  <p:embeddedFontLst>
    <p:embeddedFont>
      <p:font typeface="Google Sans" panose="020B0604020202020204" charset="0"/>
      <p:regular r:id="rId7"/>
      <p:bold r:id="rId8"/>
      <p:italic r:id="rId9"/>
      <p:boldItalic r:id="rId10"/>
    </p:embeddedFont>
    <p:embeddedFont>
      <p:font typeface="Google Sans SemiBold" panose="020B0604020202020204" charset="0"/>
      <p:regular r:id="rId11"/>
      <p:bold r:id="rId12"/>
      <p:italic r:id="rId13"/>
      <p:boldItalic r:id="rId14"/>
    </p:embeddedFont>
    <p:embeddedFont>
      <p:font typeface="PT Sans Narrow" panose="020B0506020203020204" pitchFamily="34" charset="0"/>
      <p:regular r:id="rId15"/>
      <p:bold r:id="rId16"/>
    </p:embeddedFont>
    <p:embeddedFont>
      <p:font typeface="Roboto" panose="02000000000000000000" pitchFamily="2" charset="0"/>
      <p:regular r:id="rId17"/>
      <p:bold r:id="rId18"/>
      <p:italic r:id="rId19"/>
      <p:boldItalic r:id="rId20"/>
    </p:embeddedFont>
    <p:embeddedFont>
      <p:font typeface="Work Sans"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0" d="100"/>
          <a:sy n="80" d="100"/>
        </p:scale>
        <p:origin x="-82" y="-850"/>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15.fntdata"/><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10.fntdata"/><Relationship Id="rId20"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5" Type="http://schemas.openxmlformats.org/officeDocument/2006/relationships/slide" Target="slides/slide3.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bleStyles" Target="tableStyles.xml"/><Relationship Id="rId10" Type="http://schemas.openxmlformats.org/officeDocument/2006/relationships/font" Target="fonts/font4.fntdata"/><Relationship Id="rId19" Type="http://schemas.openxmlformats.org/officeDocument/2006/relationships/font" Target="fonts/font13.fntdata"/><Relationship Id="rId4" Type="http://schemas.openxmlformats.org/officeDocument/2006/relationships/slide" Target="slides/slide2.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467ac73dde_0_43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467ac73dde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b="1">
                <a:solidFill>
                  <a:srgbClr val="FF0000"/>
                </a:solidFill>
                <a:highlight>
                  <a:srgbClr val="FFFF00"/>
                </a:highlight>
              </a:rPr>
              <a:t>REVISED COPY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4d11347f20_0_37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4d11347f20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263"/>
        <p:cNvGrpSpPr/>
        <p:nvPr/>
      </p:nvGrpSpPr>
      <p:grpSpPr>
        <a:xfrm>
          <a:off x="0" y="0"/>
          <a:ext cx="0" cy="0"/>
          <a:chOff x="0" y="0"/>
          <a:chExt cx="0" cy="0"/>
        </a:xfrm>
      </p:grpSpPr>
      <p:sp>
        <p:nvSpPr>
          <p:cNvPr id="264" name="Google Shape;264;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265" name="Google Shape;265;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266" name="Google Shape;266;p12"/>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67" name="Google Shape;267;p12"/>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grpSp>
        <p:nvGrpSpPr>
          <p:cNvPr id="268" name="Google Shape;268;p12"/>
          <p:cNvGrpSpPr/>
          <p:nvPr/>
        </p:nvGrpSpPr>
        <p:grpSpPr>
          <a:xfrm>
            <a:off x="95351" y="1392509"/>
            <a:ext cx="7581691" cy="5901"/>
            <a:chOff x="1890075" y="5241175"/>
            <a:chExt cx="4240556" cy="257700"/>
          </a:xfrm>
        </p:grpSpPr>
        <p:sp>
          <p:nvSpPr>
            <p:cNvPr id="269" name="Google Shape;269;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0" name="Google Shape;270;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1" name="Google Shape;271;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2" name="Google Shape;272;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3" name="Google Shape;273;p12"/>
          <p:cNvGrpSpPr/>
          <p:nvPr/>
        </p:nvGrpSpPr>
        <p:grpSpPr>
          <a:xfrm>
            <a:off x="95351" y="4542984"/>
            <a:ext cx="7581691" cy="5901"/>
            <a:chOff x="1890075" y="5241175"/>
            <a:chExt cx="4240556" cy="257700"/>
          </a:xfrm>
        </p:grpSpPr>
        <p:sp>
          <p:nvSpPr>
            <p:cNvPr id="274" name="Google Shape;27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5" name="Google Shape;27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6" name="Google Shape;27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7" name="Google Shape;27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78" name="Google Shape;278;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79" name="Google Shape;279;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280" name="Google Shape;280;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281" name="Google Shape;281;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282" name="Google Shape;282;p12"/>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83" name="Google Shape;283;p12"/>
          <p:cNvGrpSpPr/>
          <p:nvPr/>
        </p:nvGrpSpPr>
        <p:grpSpPr>
          <a:xfrm>
            <a:off x="95351" y="7514559"/>
            <a:ext cx="7581691" cy="5901"/>
            <a:chOff x="1890075" y="5241175"/>
            <a:chExt cx="4240556" cy="257700"/>
          </a:xfrm>
        </p:grpSpPr>
        <p:sp>
          <p:nvSpPr>
            <p:cNvPr id="284" name="Google Shape;28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5" name="Google Shape;28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6" name="Google Shape;28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7" name="Google Shape;28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88" name="Google Shape;288;p12"/>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289"/>
        <p:cNvGrpSpPr/>
        <p:nvPr/>
      </p:nvGrpSpPr>
      <p:grpSpPr>
        <a:xfrm>
          <a:off x="0" y="0"/>
          <a:ext cx="0" cy="0"/>
          <a:chOff x="0" y="0"/>
          <a:chExt cx="0" cy="0"/>
        </a:xfrm>
      </p:grpSpPr>
      <p:sp>
        <p:nvSpPr>
          <p:cNvPr id="290" name="Google Shape;290;p13"/>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291" name="Google Shape;291;p13"/>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292" name="Google Shape;292;p13"/>
          <p:cNvGrpSpPr/>
          <p:nvPr/>
        </p:nvGrpSpPr>
        <p:grpSpPr>
          <a:xfrm>
            <a:off x="-16250" y="9048087"/>
            <a:ext cx="7804900" cy="1072407"/>
            <a:chOff x="-19118" y="4617750"/>
            <a:chExt cx="9182236" cy="548378"/>
          </a:xfrm>
        </p:grpSpPr>
        <p:sp>
          <p:nvSpPr>
            <p:cNvPr id="293" name="Google Shape;293;p13"/>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294" name="Google Shape;294;p13"/>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295"/>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Layout 1 1">
  <p:cSld name="Layout 1 1">
    <p:spTree>
      <p:nvGrpSpPr>
        <p:cNvPr id="1" name="Shape 38"/>
        <p:cNvGrpSpPr/>
        <p:nvPr/>
      </p:nvGrpSpPr>
      <p:grpSpPr>
        <a:xfrm>
          <a:off x="0" y="0"/>
          <a:ext cx="0" cy="0"/>
          <a:chOff x="0" y="0"/>
          <a:chExt cx="0" cy="0"/>
        </a:xfrm>
      </p:grpSpPr>
      <p:grpSp>
        <p:nvGrpSpPr>
          <p:cNvPr id="39" name="Google Shape;39;p3"/>
          <p:cNvGrpSpPr/>
          <p:nvPr/>
        </p:nvGrpSpPr>
        <p:grpSpPr>
          <a:xfrm>
            <a:off x="172055" y="1468890"/>
            <a:ext cx="7434543" cy="62982"/>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4" name="Google Shape;44;p3"/>
          <p:cNvSpPr/>
          <p:nvPr/>
        </p:nvSpPr>
        <p:spPr>
          <a:xfrm>
            <a:off x="172050" y="2994200"/>
            <a:ext cx="3076800" cy="70968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45" name="Google Shape;45;p3"/>
          <p:cNvGrpSpPr/>
          <p:nvPr/>
        </p:nvGrpSpPr>
        <p:grpSpPr>
          <a:xfrm>
            <a:off x="168930" y="2931215"/>
            <a:ext cx="7434543" cy="62982"/>
            <a:chOff x="1890075" y="5241175"/>
            <a:chExt cx="4240556" cy="257700"/>
          </a:xfrm>
        </p:grpSpPr>
        <p:sp>
          <p:nvSpPr>
            <p:cNvPr id="46" name="Google Shape;46;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 name="Google Shape;4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50" name="Google Shape;50;p3"/>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51" name="Google Shape;51;p3"/>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52" name="Google Shape;52;p3"/>
          <p:cNvGrpSpPr/>
          <p:nvPr/>
        </p:nvGrpSpPr>
        <p:grpSpPr>
          <a:xfrm>
            <a:off x="0" y="3642375"/>
            <a:ext cx="3530025" cy="746350"/>
            <a:chOff x="0" y="3156075"/>
            <a:chExt cx="3530025" cy="746350"/>
          </a:xfrm>
        </p:grpSpPr>
        <p:sp>
          <p:nvSpPr>
            <p:cNvPr id="53" name="Google Shape;53;p3"/>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4" name="Google Shape;54;p3"/>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55" name="Google Shape;55;p3"/>
          <p:cNvGrpSpPr/>
          <p:nvPr/>
        </p:nvGrpSpPr>
        <p:grpSpPr>
          <a:xfrm>
            <a:off x="3248850" y="3095700"/>
            <a:ext cx="4935719" cy="746350"/>
            <a:chOff x="0" y="3156075"/>
            <a:chExt cx="3529800" cy="746350"/>
          </a:xfrm>
        </p:grpSpPr>
        <p:sp>
          <p:nvSpPr>
            <p:cNvPr id="56" name="Google Shape;56;p3"/>
            <p:cNvSpPr/>
            <p:nvPr/>
          </p:nvSpPr>
          <p:spPr>
            <a:xfrm rot="5400000">
              <a:off x="2967513"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7" name="Google Shape;57;p3"/>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58" name="Google Shape;58;p3"/>
          <p:cNvGrpSpPr/>
          <p:nvPr/>
        </p:nvGrpSpPr>
        <p:grpSpPr>
          <a:xfrm>
            <a:off x="3248850" y="7394875"/>
            <a:ext cx="4935719" cy="746350"/>
            <a:chOff x="0" y="3156075"/>
            <a:chExt cx="3529800" cy="746350"/>
          </a:xfrm>
        </p:grpSpPr>
        <p:sp>
          <p:nvSpPr>
            <p:cNvPr id="59" name="Google Shape;59;p3"/>
            <p:cNvSpPr/>
            <p:nvPr/>
          </p:nvSpPr>
          <p:spPr>
            <a:xfrm rot="5400000">
              <a:off x="2967513"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0" name="Google Shape;60;p3"/>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61" name="Google Shape;61;p3"/>
          <p:cNvSpPr txBox="1"/>
          <p:nvPr/>
        </p:nvSpPr>
        <p:spPr>
          <a:xfrm>
            <a:off x="3263100" y="3086700"/>
            <a:ext cx="43341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62" name="Google Shape;62;p3"/>
          <p:cNvSpPr txBox="1"/>
          <p:nvPr/>
        </p:nvSpPr>
        <p:spPr>
          <a:xfrm>
            <a:off x="0" y="3642375"/>
            <a:ext cx="32490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a:t>
            </a:r>
            <a:endParaRPr sz="1900">
              <a:solidFill>
                <a:schemeClr val="lt2"/>
              </a:solidFill>
              <a:latin typeface="Google Sans SemiBold"/>
              <a:ea typeface="Google Sans SemiBold"/>
              <a:cs typeface="Google Sans SemiBold"/>
              <a:sym typeface="Google Sans SemiBold"/>
            </a:endParaRPr>
          </a:p>
        </p:txBody>
      </p:sp>
      <p:sp>
        <p:nvSpPr>
          <p:cNvPr id="63" name="Google Shape;63;p3"/>
          <p:cNvSpPr txBox="1"/>
          <p:nvPr/>
        </p:nvSpPr>
        <p:spPr>
          <a:xfrm>
            <a:off x="3263100" y="73926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64" name="Google Shape;64;p3"/>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5" name="Google Shape;65;p3"/>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extLst>
      <p:ext uri="{BB962C8B-B14F-4D97-AF65-F5344CB8AC3E}">
        <p14:creationId xmlns:p14="http://schemas.microsoft.com/office/powerpoint/2010/main" val="1467714643"/>
      </p:ext>
    </p:extLst>
  </p:cSld>
  <p:clrMapOvr>
    <a:masterClrMapping/>
  </p:clrMapOvr>
  <p:extLst>
    <p:ext uri="{DCECCB84-F9BA-43D5-87BE-67443E8EF086}">
      <p15:sldGuideLst xmlns:p15="http://schemas.microsoft.com/office/powerpoint/2012/main">
        <p15:guide id="1" orient="horz" pos="1916">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grpSp>
        <p:nvGrpSpPr>
          <p:cNvPr id="39" name="Google Shape;39;p3"/>
          <p:cNvGrpSpPr/>
          <p:nvPr/>
        </p:nvGrpSpPr>
        <p:grpSpPr>
          <a:xfrm>
            <a:off x="190345" y="900758"/>
            <a:ext cx="7581747" cy="5906"/>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4" name="Google Shape;44;p3"/>
          <p:cNvGrpSpPr/>
          <p:nvPr/>
        </p:nvGrpSpPr>
        <p:grpSpPr>
          <a:xfrm>
            <a:off x="190320" y="931759"/>
            <a:ext cx="7581691" cy="5901"/>
            <a:chOff x="1890075" y="5241175"/>
            <a:chExt cx="4240556" cy="257700"/>
          </a:xfrm>
        </p:grpSpPr>
        <p:sp>
          <p:nvSpPr>
            <p:cNvPr id="45" name="Google Shape;4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 name="Google Shape;4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 name="Google Shape;4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9" name="Google Shape;49;p3"/>
          <p:cNvGrpSpPr/>
          <p:nvPr/>
        </p:nvGrpSpPr>
        <p:grpSpPr>
          <a:xfrm>
            <a:off x="172024" y="1163100"/>
            <a:ext cx="2377370" cy="415500"/>
            <a:chOff x="172024" y="1163100"/>
            <a:chExt cx="2377370" cy="415500"/>
          </a:xfrm>
        </p:grpSpPr>
        <p:sp>
          <p:nvSpPr>
            <p:cNvPr id="50" name="Google Shape;50;p3"/>
            <p:cNvSpPr txBox="1"/>
            <p:nvPr/>
          </p:nvSpPr>
          <p:spPr>
            <a:xfrm>
              <a:off x="290394" y="1163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1" name="Google Shape;51;p3"/>
            <p:cNvGrpSpPr/>
            <p:nvPr/>
          </p:nvGrpSpPr>
          <p:grpSpPr>
            <a:xfrm>
              <a:off x="172024" y="1269425"/>
              <a:ext cx="137818" cy="187200"/>
              <a:chOff x="507100" y="1997600"/>
              <a:chExt cx="158375" cy="187200"/>
            </a:xfrm>
          </p:grpSpPr>
          <p:sp>
            <p:nvSpPr>
              <p:cNvPr id="52" name="Google Shape;52;p3"/>
              <p:cNvSpPr/>
              <p:nvPr/>
            </p:nvSpPr>
            <p:spPr>
              <a:xfrm>
                <a:off x="529575" y="1997600"/>
                <a:ext cx="135900" cy="187200"/>
              </a:xfrm>
              <a:prstGeom prst="chevron">
                <a:avLst>
                  <a:gd name="adj" fmla="val 50000"/>
                </a:avLst>
              </a:prstGeom>
              <a:solidFill>
                <a:srgbClr val="4069D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 name="Google Shape;54;p3"/>
          <p:cNvGrpSpPr/>
          <p:nvPr/>
        </p:nvGrpSpPr>
        <p:grpSpPr>
          <a:xfrm>
            <a:off x="190349" y="3276183"/>
            <a:ext cx="2377370" cy="415500"/>
            <a:chOff x="190349" y="3030000"/>
            <a:chExt cx="2377370" cy="415500"/>
          </a:xfrm>
        </p:grpSpPr>
        <p:sp>
          <p:nvSpPr>
            <p:cNvPr id="55" name="Google Shape;55;p3"/>
            <p:cNvSpPr txBox="1"/>
            <p:nvPr/>
          </p:nvSpPr>
          <p:spPr>
            <a:xfrm>
              <a:off x="308719" y="30300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190349" y="3136325"/>
              <a:ext cx="137818" cy="187200"/>
              <a:chOff x="507100" y="1540400"/>
              <a:chExt cx="158375" cy="187200"/>
            </a:xfrm>
          </p:grpSpPr>
          <p:sp>
            <p:nvSpPr>
              <p:cNvPr id="57" name="Google Shape;57;p3"/>
              <p:cNvSpPr/>
              <p:nvPr/>
            </p:nvSpPr>
            <p:spPr>
              <a:xfrm>
                <a:off x="529575" y="1540400"/>
                <a:ext cx="135900" cy="187200"/>
              </a:xfrm>
              <a:prstGeom prst="chevron">
                <a:avLst>
                  <a:gd name="adj" fmla="val 50000"/>
                </a:avLst>
              </a:prstGeom>
              <a:solidFill>
                <a:srgbClr val="DB443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 name="Google Shape;59;p3"/>
          <p:cNvGrpSpPr/>
          <p:nvPr/>
        </p:nvGrpSpPr>
        <p:grpSpPr>
          <a:xfrm>
            <a:off x="172024" y="5389267"/>
            <a:ext cx="2377370" cy="415500"/>
            <a:chOff x="172024" y="5628475"/>
            <a:chExt cx="2377370" cy="415500"/>
          </a:xfrm>
        </p:grpSpPr>
        <p:sp>
          <p:nvSpPr>
            <p:cNvPr id="60" name="Google Shape;60;p3"/>
            <p:cNvSpPr txBox="1"/>
            <p:nvPr/>
          </p:nvSpPr>
          <p:spPr>
            <a:xfrm>
              <a:off x="290394" y="56284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172024" y="5734800"/>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 name="Google Shape;64;p3"/>
          <p:cNvSpPr>
            <a:spLocks noGrp="1"/>
          </p:cNvSpPr>
          <p:nvPr>
            <p:ph type="pic" idx="2"/>
          </p:nvPr>
        </p:nvSpPr>
        <p:spPr>
          <a:xfrm>
            <a:off x="3204302" y="1086900"/>
            <a:ext cx="3460800" cy="2845500"/>
          </a:xfrm>
          <a:prstGeom prst="rect">
            <a:avLst/>
          </a:prstGeom>
          <a:noFill/>
          <a:ln w="19050" cap="flat" cmpd="sng">
            <a:solidFill>
              <a:srgbClr val="000000"/>
            </a:solidFill>
            <a:prstDash val="solid"/>
            <a:round/>
            <a:headEnd type="none" w="sm" len="sm"/>
            <a:tailEnd type="none" w="sm" len="sm"/>
          </a:ln>
        </p:spPr>
      </p:sp>
      <p:sp>
        <p:nvSpPr>
          <p:cNvPr id="65" name="Google Shape;65;p3"/>
          <p:cNvSpPr>
            <a:spLocks noGrp="1"/>
          </p:cNvSpPr>
          <p:nvPr>
            <p:ph type="pic" idx="3"/>
          </p:nvPr>
        </p:nvSpPr>
        <p:spPr>
          <a:xfrm>
            <a:off x="4469988" y="4518263"/>
            <a:ext cx="2453400" cy="2398200"/>
          </a:xfrm>
          <a:prstGeom prst="rect">
            <a:avLst/>
          </a:prstGeom>
          <a:noFill/>
          <a:ln w="19050" cap="flat" cmpd="sng">
            <a:solidFill>
              <a:srgbClr val="000000"/>
            </a:solidFill>
            <a:prstDash val="solid"/>
            <a:round/>
            <a:headEnd type="none" w="sm" len="sm"/>
            <a:tailEnd type="none" w="sm" len="sm"/>
          </a:ln>
        </p:spPr>
      </p:sp>
      <p:sp>
        <p:nvSpPr>
          <p:cNvPr id="66" name="Google Shape;66;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67" name="Google Shape;67;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8" name="Google Shape;68;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69" name="Google Shape;69;p3"/>
          <p:cNvGrpSpPr/>
          <p:nvPr/>
        </p:nvGrpSpPr>
        <p:grpSpPr>
          <a:xfrm>
            <a:off x="86238" y="7502350"/>
            <a:ext cx="7599900" cy="2264100"/>
            <a:chOff x="86238" y="7502350"/>
            <a:chExt cx="7599900" cy="2264100"/>
          </a:xfrm>
        </p:grpSpPr>
        <p:sp>
          <p:nvSpPr>
            <p:cNvPr id="70" name="Google Shape;70;p3"/>
            <p:cNvSpPr/>
            <p:nvPr/>
          </p:nvSpPr>
          <p:spPr>
            <a:xfrm>
              <a:off x="86238" y="7502350"/>
              <a:ext cx="7599900" cy="2264100"/>
            </a:xfrm>
            <a:prstGeom prst="rect">
              <a:avLst/>
            </a:prstGeom>
            <a:noFill/>
            <a:ln w="38100"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3"/>
            <p:cNvGrpSpPr/>
            <p:nvPr/>
          </p:nvGrpSpPr>
          <p:grpSpPr>
            <a:xfrm>
              <a:off x="172024" y="7502355"/>
              <a:ext cx="6416871" cy="415500"/>
              <a:chOff x="172024" y="7502355"/>
              <a:chExt cx="6416871" cy="415500"/>
            </a:xfrm>
          </p:grpSpPr>
          <p:sp>
            <p:nvSpPr>
              <p:cNvPr id="72" name="Google Shape;72;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3" name="Google Shape;73;p3"/>
              <p:cNvGrpSpPr/>
              <p:nvPr/>
            </p:nvGrpSpPr>
            <p:grpSpPr>
              <a:xfrm>
                <a:off x="172024" y="7607808"/>
                <a:ext cx="137818" cy="187200"/>
                <a:chOff x="507100" y="1997600"/>
                <a:chExt cx="158375" cy="187200"/>
              </a:xfrm>
            </p:grpSpPr>
            <p:sp>
              <p:nvSpPr>
                <p:cNvPr id="74" name="Google Shape;74;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6" name="Google Shape;76;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56"/>
        <p:cNvGrpSpPr/>
        <p:nvPr/>
      </p:nvGrpSpPr>
      <p:grpSpPr>
        <a:xfrm>
          <a:off x="0" y="0"/>
          <a:ext cx="0" cy="0"/>
          <a:chOff x="0" y="0"/>
          <a:chExt cx="0" cy="0"/>
        </a:xfrm>
      </p:grpSpPr>
      <p:grpSp>
        <p:nvGrpSpPr>
          <p:cNvPr id="157" name="Google Shape;157;p9"/>
          <p:cNvGrpSpPr/>
          <p:nvPr/>
        </p:nvGrpSpPr>
        <p:grpSpPr>
          <a:xfrm>
            <a:off x="172055" y="1468890"/>
            <a:ext cx="7434543" cy="62982"/>
            <a:chOff x="1890075" y="5241175"/>
            <a:chExt cx="4240556" cy="257700"/>
          </a:xfrm>
        </p:grpSpPr>
        <p:sp>
          <p:nvSpPr>
            <p:cNvPr id="158" name="Google Shape;15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 name="Google Shape;15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0" name="Google Shape;16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 name="Google Shape;16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2" name="Google Shape;16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63" name="Google Shape;163;p9"/>
          <p:cNvGrpSpPr/>
          <p:nvPr/>
        </p:nvGrpSpPr>
        <p:grpSpPr>
          <a:xfrm>
            <a:off x="168930" y="2702615"/>
            <a:ext cx="7434543" cy="62982"/>
            <a:chOff x="1890075" y="5241175"/>
            <a:chExt cx="4240556" cy="257700"/>
          </a:xfrm>
        </p:grpSpPr>
        <p:sp>
          <p:nvSpPr>
            <p:cNvPr id="164" name="Google Shape;16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 name="Google Shape;16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 name="Google Shape;16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 name="Google Shape;16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168" name="Google Shape;168;p9"/>
          <p:cNvCxnSpPr>
            <a:stCxn id="15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169" name="Google Shape;16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170" name="Google Shape;170;p9"/>
          <p:cNvGrpSpPr/>
          <p:nvPr/>
        </p:nvGrpSpPr>
        <p:grpSpPr>
          <a:xfrm>
            <a:off x="0" y="3413775"/>
            <a:ext cx="3530025" cy="746350"/>
            <a:chOff x="0" y="3156075"/>
            <a:chExt cx="3530025" cy="746350"/>
          </a:xfrm>
        </p:grpSpPr>
        <p:sp>
          <p:nvSpPr>
            <p:cNvPr id="171" name="Google Shape;17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 name="Google Shape;17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3" name="Google Shape;173;p9"/>
          <p:cNvGrpSpPr/>
          <p:nvPr/>
        </p:nvGrpSpPr>
        <p:grpSpPr>
          <a:xfrm>
            <a:off x="3248850" y="2867100"/>
            <a:ext cx="4936034" cy="746350"/>
            <a:chOff x="0" y="3156075"/>
            <a:chExt cx="3530025" cy="746350"/>
          </a:xfrm>
        </p:grpSpPr>
        <p:sp>
          <p:nvSpPr>
            <p:cNvPr id="174" name="Google Shape;17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 name="Google Shape;17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6" name="Google Shape;176;p9"/>
          <p:cNvGrpSpPr/>
          <p:nvPr/>
        </p:nvGrpSpPr>
        <p:grpSpPr>
          <a:xfrm>
            <a:off x="3248850" y="7166275"/>
            <a:ext cx="4936034" cy="746350"/>
            <a:chOff x="0" y="3156075"/>
            <a:chExt cx="3530025" cy="746350"/>
          </a:xfrm>
        </p:grpSpPr>
        <p:sp>
          <p:nvSpPr>
            <p:cNvPr id="177" name="Google Shape;17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 name="Google Shape;17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79" name="Google Shape;17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180" name="Google Shape;18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181" name="Google Shape;18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182" name="Google Shape;182;p9"/>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183" name="Google Shape;183;p9"/>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184"/>
        <p:cNvGrpSpPr/>
        <p:nvPr/>
      </p:nvGrpSpPr>
      <p:grpSpPr>
        <a:xfrm>
          <a:off x="0" y="0"/>
          <a:ext cx="0" cy="0"/>
          <a:chOff x="0" y="0"/>
          <a:chExt cx="0" cy="0"/>
        </a:xfrm>
      </p:grpSpPr>
      <p:cxnSp>
        <p:nvCxnSpPr>
          <p:cNvPr id="185" name="Google Shape;185;p10"/>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186" name="Google Shape;186;p10"/>
          <p:cNvCxnSpPr>
            <a:stCxn id="187"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188" name="Google Shape;188;p10"/>
          <p:cNvGrpSpPr/>
          <p:nvPr/>
        </p:nvGrpSpPr>
        <p:grpSpPr>
          <a:xfrm>
            <a:off x="190320" y="900657"/>
            <a:ext cx="7581691" cy="5901"/>
            <a:chOff x="1890075" y="5241175"/>
            <a:chExt cx="4240556" cy="257700"/>
          </a:xfrm>
        </p:grpSpPr>
        <p:sp>
          <p:nvSpPr>
            <p:cNvPr id="187" name="Google Shape;18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 name="Google Shape;189;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0" name="Google Shape;190;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1" name="Google Shape;191;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92" name="Google Shape;192;p10"/>
          <p:cNvGrpSpPr/>
          <p:nvPr/>
        </p:nvGrpSpPr>
        <p:grpSpPr>
          <a:xfrm>
            <a:off x="190320" y="931759"/>
            <a:ext cx="7581691" cy="5901"/>
            <a:chOff x="1890075" y="5241175"/>
            <a:chExt cx="4240556" cy="257700"/>
          </a:xfrm>
        </p:grpSpPr>
        <p:sp>
          <p:nvSpPr>
            <p:cNvPr id="193" name="Google Shape;193;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4" name="Google Shape;194;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5" name="Google Shape;195;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6" name="Google Shape;196;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97" name="Google Shape;197;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198" name="Google Shape;198;p10"/>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99" name="Google Shape;199;p10"/>
          <p:cNvGrpSpPr/>
          <p:nvPr/>
        </p:nvGrpSpPr>
        <p:grpSpPr>
          <a:xfrm>
            <a:off x="372224" y="1193225"/>
            <a:ext cx="137818" cy="187200"/>
            <a:chOff x="507100" y="1997600"/>
            <a:chExt cx="158375" cy="187200"/>
          </a:xfrm>
        </p:grpSpPr>
        <p:sp>
          <p:nvSpPr>
            <p:cNvPr id="200" name="Google Shape;200;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0"/>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03" name="Google Shape;203;p10"/>
          <p:cNvGrpSpPr/>
          <p:nvPr/>
        </p:nvGrpSpPr>
        <p:grpSpPr>
          <a:xfrm>
            <a:off x="3196549" y="1193225"/>
            <a:ext cx="137818" cy="187200"/>
            <a:chOff x="507100" y="1997600"/>
            <a:chExt cx="158375" cy="187200"/>
          </a:xfrm>
        </p:grpSpPr>
        <p:sp>
          <p:nvSpPr>
            <p:cNvPr id="204" name="Google Shape;204;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10"/>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07" name="Google Shape;207;p10"/>
          <p:cNvGrpSpPr/>
          <p:nvPr/>
        </p:nvGrpSpPr>
        <p:grpSpPr>
          <a:xfrm>
            <a:off x="3196549" y="4016425"/>
            <a:ext cx="137818" cy="187200"/>
            <a:chOff x="507100" y="1997600"/>
            <a:chExt cx="158375" cy="187200"/>
          </a:xfrm>
        </p:grpSpPr>
        <p:sp>
          <p:nvSpPr>
            <p:cNvPr id="208" name="Google Shape;208;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10"/>
          <p:cNvGrpSpPr/>
          <p:nvPr/>
        </p:nvGrpSpPr>
        <p:grpSpPr>
          <a:xfrm>
            <a:off x="172050" y="4643025"/>
            <a:ext cx="2852450" cy="2183285"/>
            <a:chOff x="404700" y="4541500"/>
            <a:chExt cx="2852450" cy="2183285"/>
          </a:xfrm>
        </p:grpSpPr>
        <p:sp>
          <p:nvSpPr>
            <p:cNvPr id="211" name="Google Shape;211;p10"/>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0"/>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0"/>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214" name="Google Shape;214;p10"/>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0"/>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10"/>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0"/>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0"/>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219" name="Google Shape;219;p10"/>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220" name="Google Shape;220;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21" name="Google Shape;221;p10"/>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22" name="Google Shape;222;p10"/>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23"/>
        <p:cNvGrpSpPr/>
        <p:nvPr/>
      </p:nvGrpSpPr>
      <p:grpSpPr>
        <a:xfrm>
          <a:off x="0" y="0"/>
          <a:ext cx="0" cy="0"/>
          <a:chOff x="0" y="0"/>
          <a:chExt cx="0" cy="0"/>
        </a:xfrm>
      </p:grpSpPr>
      <p:sp>
        <p:nvSpPr>
          <p:cNvPr id="224" name="Google Shape;224;p11"/>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25" name="Google Shape;225;p11"/>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cxnSp>
        <p:nvCxnSpPr>
          <p:cNvPr id="226" name="Google Shape;226;p11"/>
          <p:cNvCxnSpPr/>
          <p:nvPr/>
        </p:nvCxnSpPr>
        <p:spPr>
          <a:xfrm>
            <a:off x="417975" y="1623150"/>
            <a:ext cx="0" cy="8461500"/>
          </a:xfrm>
          <a:prstGeom prst="straightConnector1">
            <a:avLst/>
          </a:prstGeom>
          <a:noFill/>
          <a:ln w="9525" cap="flat" cmpd="sng">
            <a:solidFill>
              <a:srgbClr val="B7B7B7"/>
            </a:solidFill>
            <a:prstDash val="solid"/>
            <a:round/>
            <a:headEnd type="none" w="med" len="med"/>
            <a:tailEnd type="none" w="med" len="med"/>
          </a:ln>
        </p:spPr>
      </p:cxnSp>
      <p:grpSp>
        <p:nvGrpSpPr>
          <p:cNvPr id="227" name="Google Shape;227;p11"/>
          <p:cNvGrpSpPr/>
          <p:nvPr/>
        </p:nvGrpSpPr>
        <p:grpSpPr>
          <a:xfrm>
            <a:off x="404725" y="1529075"/>
            <a:ext cx="6908400" cy="72025"/>
            <a:chOff x="404725" y="1681475"/>
            <a:chExt cx="6908400" cy="72025"/>
          </a:xfrm>
        </p:grpSpPr>
        <p:cxnSp>
          <p:nvCxnSpPr>
            <p:cNvPr id="228" name="Google Shape;228;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29" name="Google Shape;229;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30" name="Google Shape;230;p11"/>
          <p:cNvCxnSpPr/>
          <p:nvPr/>
        </p:nvCxnSpPr>
        <p:spPr>
          <a:xfrm>
            <a:off x="7313125" y="1593600"/>
            <a:ext cx="0" cy="8520600"/>
          </a:xfrm>
          <a:prstGeom prst="straightConnector1">
            <a:avLst/>
          </a:prstGeom>
          <a:noFill/>
          <a:ln w="9525" cap="flat" cmpd="sng">
            <a:solidFill>
              <a:srgbClr val="B7B7B7"/>
            </a:solidFill>
            <a:prstDash val="solid"/>
            <a:round/>
            <a:headEnd type="none" w="med" len="med"/>
            <a:tailEnd type="none" w="med" len="med"/>
          </a:ln>
        </p:spPr>
      </p:cxnSp>
      <p:sp>
        <p:nvSpPr>
          <p:cNvPr id="231" name="Google Shape;231;p11"/>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32" name="Google Shape;232;p11"/>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cxnSp>
        <p:nvCxnSpPr>
          <p:cNvPr id="233" name="Google Shape;233;p11"/>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11"/>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235" name="Google Shape;235;p11"/>
          <p:cNvGrpSpPr/>
          <p:nvPr/>
        </p:nvGrpSpPr>
        <p:grpSpPr>
          <a:xfrm>
            <a:off x="417975" y="1732850"/>
            <a:ext cx="2357775" cy="410125"/>
            <a:chOff x="417975" y="1885250"/>
            <a:chExt cx="2357775" cy="410125"/>
          </a:xfrm>
        </p:grpSpPr>
        <p:sp>
          <p:nvSpPr>
            <p:cNvPr id="236" name="Google Shape;236;p11"/>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1"/>
          <p:cNvGrpSpPr/>
          <p:nvPr/>
        </p:nvGrpSpPr>
        <p:grpSpPr>
          <a:xfrm>
            <a:off x="417975" y="3505200"/>
            <a:ext cx="2357775" cy="410125"/>
            <a:chOff x="265575" y="3352800"/>
            <a:chExt cx="2357775" cy="410125"/>
          </a:xfrm>
        </p:grpSpPr>
        <p:sp>
          <p:nvSpPr>
            <p:cNvPr id="241" name="Google Shape;241;p11"/>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1"/>
          <p:cNvGrpSpPr/>
          <p:nvPr/>
        </p:nvGrpSpPr>
        <p:grpSpPr>
          <a:xfrm>
            <a:off x="3872044" y="3505200"/>
            <a:ext cx="2747987" cy="410125"/>
            <a:chOff x="3567313" y="3200400"/>
            <a:chExt cx="2357775" cy="410125"/>
          </a:xfrm>
        </p:grpSpPr>
        <p:sp>
          <p:nvSpPr>
            <p:cNvPr id="246" name="Google Shape;246;p11"/>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1"/>
          <p:cNvGrpSpPr/>
          <p:nvPr/>
        </p:nvGrpSpPr>
        <p:grpSpPr>
          <a:xfrm>
            <a:off x="417963" y="7359750"/>
            <a:ext cx="2357775" cy="410125"/>
            <a:chOff x="-39237" y="6140550"/>
            <a:chExt cx="2357775" cy="410125"/>
          </a:xfrm>
        </p:grpSpPr>
        <p:sp>
          <p:nvSpPr>
            <p:cNvPr id="251" name="Google Shape;251;p11"/>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1"/>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256" name="Google Shape;256;p11"/>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257" name="Google Shape;257;p11"/>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258" name="Google Shape;258;p11"/>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259" name="Google Shape;259;p11"/>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0" name="Google Shape;260;p11"/>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1" name="Google Shape;261;p11"/>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a:spcBef>
                <a:spcPts val="0"/>
              </a:spcBef>
              <a:spcAft>
                <a:spcPts val="0"/>
              </a:spcAft>
              <a:buSzPts val="1100"/>
              <a:buNone/>
              <a:defRPr sz="1100" i="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11"/>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51"/>
        <p:cNvGrpSpPr/>
        <p:nvPr/>
      </p:nvGrpSpPr>
      <p:grpSpPr>
        <a:xfrm>
          <a:off x="0" y="0"/>
          <a:ext cx="0" cy="0"/>
          <a:chOff x="0" y="0"/>
          <a:chExt cx="0" cy="0"/>
        </a:xfrm>
      </p:grpSpPr>
      <p:sp>
        <p:nvSpPr>
          <p:cNvPr id="152" name="Google Shape;15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53" name="Google Shape;15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54" name="Google Shape;15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55" name="Google Shape;15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2"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38150" y="713325"/>
            <a:ext cx="5190000" cy="7713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0"/>
              </a:spcAft>
              <a:buClr>
                <a:schemeClr val="dk1"/>
              </a:buClr>
              <a:buSzPts val="1100"/>
              <a:buFont typeface="Arial"/>
              <a:buNone/>
            </a:pPr>
            <a:r>
              <a:rPr lang="en" sz="1600" b="1"/>
              <a:t>User Churn Project | Preliminary Data Summary</a:t>
            </a:r>
            <a:endParaRPr sz="1900"/>
          </a:p>
        </p:txBody>
      </p:sp>
      <p:sp>
        <p:nvSpPr>
          <p:cNvPr id="155" name="Google Shape;155;p8"/>
          <p:cNvSpPr txBox="1">
            <a:spLocks noGrp="1"/>
          </p:cNvSpPr>
          <p:nvPr>
            <p:ph type="subTitle" idx="3"/>
          </p:nvPr>
        </p:nvSpPr>
        <p:spPr>
          <a:xfrm>
            <a:off x="465075" y="1030275"/>
            <a:ext cx="3516900" cy="400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200"/>
              </a:spcAft>
              <a:buClr>
                <a:schemeClr val="dk1"/>
              </a:buClr>
              <a:buSzPts val="1100"/>
              <a:buFont typeface="Arial"/>
              <a:buNone/>
            </a:pPr>
            <a:r>
              <a:rPr lang="en" sz="1400">
                <a:latin typeface="Roboto"/>
                <a:ea typeface="Roboto"/>
                <a:cs typeface="Roboto"/>
                <a:sym typeface="Roboto"/>
              </a:rPr>
              <a:t>Prepared for: Waze Leadership Team</a:t>
            </a:r>
            <a:endParaRPr sz="1400">
              <a:latin typeface="Roboto"/>
              <a:ea typeface="Roboto"/>
              <a:cs typeface="Roboto"/>
              <a:sym typeface="Roboto"/>
            </a:endParaRPr>
          </a:p>
        </p:txBody>
      </p:sp>
      <p:sp>
        <p:nvSpPr>
          <p:cNvPr id="156" name="Google Shape;156;p8"/>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157" name="Google Shape;157;p8"/>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158" name="Google Shape;158;p8"/>
          <p:cNvSpPr txBox="1"/>
          <p:nvPr/>
        </p:nvSpPr>
        <p:spPr>
          <a:xfrm>
            <a:off x="404725" y="2126238"/>
            <a:ext cx="6862500" cy="1388042"/>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dirty="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800" dirty="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b="1" dirty="0">
                <a:solidFill>
                  <a:schemeClr val="dk1"/>
                </a:solidFill>
                <a:latin typeface="Roboto"/>
                <a:ea typeface="Roboto"/>
                <a:cs typeface="Roboto"/>
                <a:sym typeface="Roboto"/>
              </a:rPr>
              <a:t>This report offers a preliminary data summary, information on the project status and </a:t>
            </a:r>
            <a:r>
              <a:rPr lang="en" sz="1200" b="1">
                <a:solidFill>
                  <a:schemeClr val="dk1"/>
                </a:solidFill>
                <a:latin typeface="Roboto"/>
                <a:ea typeface="Roboto"/>
                <a:cs typeface="Roboto"/>
                <a:sym typeface="Roboto"/>
              </a:rPr>
              <a:t>key insights </a:t>
            </a:r>
            <a:r>
              <a:rPr lang="en" sz="1200" b="1" dirty="0">
                <a:solidFill>
                  <a:schemeClr val="dk1"/>
                </a:solidFill>
                <a:latin typeface="Roboto"/>
                <a:ea typeface="Roboto"/>
                <a:cs typeface="Roboto"/>
                <a:sym typeface="Roboto"/>
              </a:rPr>
              <a:t>which impact the future development of the overall project.  </a:t>
            </a:r>
            <a:endParaRPr sz="1200" b="1" dirty="0">
              <a:solidFill>
                <a:schemeClr val="dk1"/>
              </a:solidFill>
              <a:latin typeface="Google Sans"/>
              <a:ea typeface="Google Sans"/>
              <a:cs typeface="Google Sans"/>
              <a:sym typeface="Google Sans"/>
            </a:endParaRPr>
          </a:p>
        </p:txBody>
      </p:sp>
      <p:sp>
        <p:nvSpPr>
          <p:cNvPr id="159" name="Google Shape;159;p8"/>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pic>
        <p:nvPicPr>
          <p:cNvPr id="160" name="Google Shape;160;p8"/>
          <p:cNvPicPr preferRelativeResize="0"/>
          <p:nvPr/>
        </p:nvPicPr>
        <p:blipFill>
          <a:blip r:embed="rId3">
            <a:alphaModFix/>
          </a:blip>
          <a:stretch>
            <a:fillRect/>
          </a:stretch>
        </p:blipFill>
        <p:spPr>
          <a:xfrm>
            <a:off x="5213744" y="63500"/>
            <a:ext cx="1947034" cy="562800"/>
          </a:xfrm>
          <a:prstGeom prst="rect">
            <a:avLst/>
          </a:prstGeom>
          <a:noFill/>
          <a:ln>
            <a:noFill/>
          </a:ln>
        </p:spPr>
      </p:pic>
      <p:sp>
        <p:nvSpPr>
          <p:cNvPr id="161" name="Google Shape;161;p8"/>
          <p:cNvSpPr txBox="1"/>
          <p:nvPr/>
        </p:nvSpPr>
        <p:spPr>
          <a:xfrm>
            <a:off x="-3137550" y="3698050"/>
            <a:ext cx="2819400" cy="369300"/>
          </a:xfrm>
          <a:prstGeom prst="rect">
            <a:avLst/>
          </a:prstGeom>
          <a:noFill/>
          <a:ln>
            <a:noFill/>
          </a:ln>
        </p:spPr>
        <p:txBody>
          <a:bodyPr spcFirstLastPara="1" wrap="square" lIns="91425" tIns="91425" rIns="91425" bIns="91425" anchor="t" anchorCtr="0">
            <a:spAutoFit/>
          </a:bodyPr>
          <a:lstStyle/>
          <a:p>
            <a:pPr marL="228600" lvl="0" indent="0" algn="l" rtl="0">
              <a:spcBef>
                <a:spcPts val="0"/>
              </a:spcBef>
              <a:spcAft>
                <a:spcPts val="0"/>
              </a:spcAft>
              <a:buNone/>
            </a:pPr>
            <a:endParaRPr sz="1200">
              <a:latin typeface="Google Sans"/>
              <a:ea typeface="Google Sans"/>
              <a:cs typeface="Google Sans"/>
              <a:sym typeface="Google Sans"/>
            </a:endParaRPr>
          </a:p>
        </p:txBody>
      </p:sp>
      <p:grpSp>
        <p:nvGrpSpPr>
          <p:cNvPr id="162" name="Google Shape;162;p8"/>
          <p:cNvGrpSpPr/>
          <p:nvPr/>
        </p:nvGrpSpPr>
        <p:grpSpPr>
          <a:xfrm>
            <a:off x="438150" y="3973875"/>
            <a:ext cx="3415500" cy="3299732"/>
            <a:chOff x="438150" y="3745275"/>
            <a:chExt cx="3415500" cy="3299732"/>
          </a:xfrm>
        </p:grpSpPr>
        <p:sp>
          <p:nvSpPr>
            <p:cNvPr id="163" name="Google Shape;163;p8"/>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latin typeface="Roboto"/>
                  <a:ea typeface="Roboto"/>
                  <a:cs typeface="Roboto"/>
                  <a:sym typeface="Roboto"/>
                </a:rPr>
                <a:t>Summary Information </a:t>
              </a:r>
              <a:endParaRPr sz="1200" b="1" dirty="0">
                <a:latin typeface="Roboto"/>
                <a:ea typeface="Roboto"/>
                <a:cs typeface="Roboto"/>
                <a:sym typeface="Roboto"/>
              </a:endParaRPr>
            </a:p>
          </p:txBody>
        </p:sp>
        <p:sp>
          <p:nvSpPr>
            <p:cNvPr id="164" name="Google Shape;164;p8"/>
            <p:cNvSpPr txBox="1"/>
            <p:nvPr/>
          </p:nvSpPr>
          <p:spPr>
            <a:xfrm>
              <a:off x="482325" y="4038407"/>
              <a:ext cx="3224100" cy="3006600"/>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dirty="0">
                  <a:solidFill>
                    <a:schemeClr val="dk1"/>
                  </a:solidFill>
                </a:rPr>
                <a:t>🎯 </a:t>
              </a:r>
              <a:r>
                <a:rPr lang="en" sz="1200" b="1" dirty="0">
                  <a:solidFill>
                    <a:schemeClr val="dk1"/>
                  </a:solidFill>
                  <a:latin typeface="Roboto"/>
                  <a:ea typeface="Roboto"/>
                  <a:cs typeface="Roboto"/>
                  <a:sym typeface="Roboto"/>
                </a:rPr>
                <a:t>Target Goal:</a:t>
              </a:r>
              <a:r>
                <a:rPr lang="en" sz="1200" dirty="0">
                  <a:solidFill>
                    <a:schemeClr val="dk1"/>
                  </a:solidFill>
                  <a:latin typeface="Roboto"/>
                  <a:ea typeface="Roboto"/>
                  <a:cs typeface="Roboto"/>
                  <a:sym typeface="Roboto"/>
                </a:rPr>
                <a:t> Inspect user data to learn important relationships between variables. </a:t>
              </a:r>
              <a:endParaRPr sz="1200" dirty="0">
                <a:solidFill>
                  <a:schemeClr val="dk1"/>
                </a:solidFill>
                <a:latin typeface="Roboto"/>
                <a:ea typeface="Roboto"/>
                <a:cs typeface="Roboto"/>
                <a:sym typeface="Roboto"/>
              </a:endParaRPr>
            </a:p>
            <a:p>
              <a:pPr marL="257175" lvl="0" indent="-314325" algn="l" rtl="0">
                <a:lnSpc>
                  <a:spcPct val="100000"/>
                </a:lnSpc>
                <a:spcBef>
                  <a:spcPts val="700"/>
                </a:spcBef>
                <a:spcAft>
                  <a:spcPts val="0"/>
                </a:spcAft>
                <a:buNone/>
              </a:pPr>
              <a:r>
                <a:rPr lang="en" sz="1500" dirty="0">
                  <a:solidFill>
                    <a:schemeClr val="dk1"/>
                  </a:solidFill>
                </a:rPr>
                <a:t>🎯</a:t>
              </a:r>
              <a:r>
                <a:rPr lang="en" sz="1200" dirty="0">
                  <a:solidFill>
                    <a:schemeClr val="dk1"/>
                  </a:solidFill>
                </a:rPr>
                <a:t> </a:t>
              </a:r>
              <a:r>
                <a:rPr lang="en" sz="1200" b="1" dirty="0">
                  <a:solidFill>
                    <a:schemeClr val="dk1"/>
                  </a:solidFill>
                  <a:latin typeface="Roboto"/>
                  <a:ea typeface="Roboto"/>
                  <a:cs typeface="Roboto"/>
                  <a:sym typeface="Roboto"/>
                </a:rPr>
                <a:t>Methods:</a:t>
              </a:r>
              <a:r>
                <a:rPr lang="en" sz="1200" dirty="0">
                  <a:solidFill>
                    <a:schemeClr val="dk1"/>
                  </a:solidFill>
                  <a:latin typeface="Roboto"/>
                  <a:ea typeface="Roboto"/>
                  <a:cs typeface="Roboto"/>
                  <a:sym typeface="Roboto"/>
                </a:rPr>
                <a:t> </a:t>
              </a:r>
              <a:endParaRPr sz="1200" dirty="0">
                <a:solidFill>
                  <a:schemeClr val="dk1"/>
                </a:solidFill>
                <a:latin typeface="Roboto"/>
                <a:ea typeface="Roboto"/>
                <a:cs typeface="Roboto"/>
                <a:sym typeface="Roboto"/>
              </a:endParaRPr>
            </a:p>
            <a:p>
              <a:pPr marL="457200" lvl="0" indent="-190500" algn="l" rtl="0">
                <a:lnSpc>
                  <a:spcPct val="100000"/>
                </a:lnSpc>
                <a:spcBef>
                  <a:spcPts val="500"/>
                </a:spcBef>
                <a:spcAft>
                  <a:spcPts val="0"/>
                </a:spcAft>
                <a:buClr>
                  <a:schemeClr val="dk1"/>
                </a:buClr>
                <a:buSzPts val="1200"/>
                <a:buFont typeface="Roboto"/>
                <a:buChar char="●"/>
              </a:pPr>
              <a:r>
                <a:rPr lang="en" sz="1200" dirty="0">
                  <a:solidFill>
                    <a:schemeClr val="dk1"/>
                  </a:solidFill>
                  <a:latin typeface="Roboto"/>
                  <a:ea typeface="Roboto"/>
                  <a:cs typeface="Roboto"/>
                  <a:sym typeface="Roboto"/>
                </a:rPr>
                <a:t>Built a dataframe</a:t>
              </a:r>
              <a:endParaRPr sz="1200" dirty="0">
                <a:solidFill>
                  <a:schemeClr val="dk1"/>
                </a:solidFill>
                <a:latin typeface="Roboto"/>
                <a:ea typeface="Roboto"/>
                <a:cs typeface="Roboto"/>
                <a:sym typeface="Roboto"/>
              </a:endParaRPr>
            </a:p>
            <a:p>
              <a:pPr marL="685800" lvl="1" indent="-190500" algn="l" rtl="0">
                <a:lnSpc>
                  <a:spcPct val="100000"/>
                </a:lnSpc>
                <a:spcBef>
                  <a:spcPts val="0"/>
                </a:spcBef>
                <a:spcAft>
                  <a:spcPts val="0"/>
                </a:spcAft>
                <a:buClr>
                  <a:schemeClr val="dk1"/>
                </a:buClr>
                <a:buSzPts val="1200"/>
                <a:buFont typeface="Roboto"/>
                <a:buChar char="○"/>
              </a:pPr>
              <a:r>
                <a:rPr lang="en" sz="1200" dirty="0">
                  <a:solidFill>
                    <a:schemeClr val="dk1"/>
                  </a:solidFill>
                  <a:latin typeface="Roboto"/>
                  <a:ea typeface="Roboto"/>
                  <a:cs typeface="Roboto"/>
                  <a:sym typeface="Roboto"/>
                </a:rPr>
                <a:t>Each row represents a single observation, and each column represents a single variable</a:t>
              </a:r>
              <a:endParaRPr sz="1200" dirty="0">
                <a:solidFill>
                  <a:schemeClr val="dk1"/>
                </a:solidFill>
                <a:latin typeface="Roboto"/>
                <a:ea typeface="Roboto"/>
                <a:cs typeface="Roboto"/>
                <a:sym typeface="Roboto"/>
              </a:endParaRPr>
            </a:p>
            <a:p>
              <a:pPr marL="457200" lvl="0" indent="-190500" algn="l" rtl="0">
                <a:lnSpc>
                  <a:spcPct val="100000"/>
                </a:lnSpc>
                <a:spcBef>
                  <a:spcPts val="300"/>
                </a:spcBef>
                <a:spcAft>
                  <a:spcPts val="0"/>
                </a:spcAft>
                <a:buClr>
                  <a:schemeClr val="dk1"/>
                </a:buClr>
                <a:buSzPts val="1200"/>
                <a:buFont typeface="Roboto"/>
                <a:buChar char="●"/>
              </a:pPr>
              <a:r>
                <a:rPr lang="en" sz="1200" dirty="0">
                  <a:solidFill>
                    <a:schemeClr val="dk1"/>
                  </a:solidFill>
                  <a:latin typeface="Roboto"/>
                  <a:ea typeface="Roboto"/>
                  <a:cs typeface="Roboto"/>
                  <a:sym typeface="Roboto"/>
                </a:rPr>
                <a:t>Collected preliminary statistics</a:t>
              </a:r>
              <a:endParaRPr sz="1200" dirty="0">
                <a:solidFill>
                  <a:schemeClr val="dk1"/>
                </a:solidFill>
                <a:latin typeface="Roboto"/>
                <a:ea typeface="Roboto"/>
                <a:cs typeface="Roboto"/>
                <a:sym typeface="Roboto"/>
              </a:endParaRPr>
            </a:p>
            <a:p>
              <a:pPr marL="457200" lvl="0" indent="-190500" algn="l" rtl="0">
                <a:lnSpc>
                  <a:spcPct val="100000"/>
                </a:lnSpc>
                <a:spcBef>
                  <a:spcPts val="0"/>
                </a:spcBef>
                <a:spcAft>
                  <a:spcPts val="0"/>
                </a:spcAft>
                <a:buClr>
                  <a:schemeClr val="dk1"/>
                </a:buClr>
                <a:buSzPts val="1200"/>
                <a:buFont typeface="Roboto"/>
                <a:buChar char="●"/>
              </a:pPr>
              <a:r>
                <a:rPr lang="en" sz="1200" dirty="0">
                  <a:solidFill>
                    <a:schemeClr val="dk1"/>
                  </a:solidFill>
                  <a:latin typeface="Roboto"/>
                  <a:ea typeface="Roboto"/>
                  <a:cs typeface="Roboto"/>
                  <a:sym typeface="Roboto"/>
                </a:rPr>
                <a:t>Analyzed user behavior</a:t>
              </a:r>
              <a:endParaRPr sz="1200" dirty="0">
                <a:solidFill>
                  <a:schemeClr val="dk1"/>
                </a:solidFill>
                <a:latin typeface="Roboto"/>
                <a:ea typeface="Roboto"/>
                <a:cs typeface="Roboto"/>
                <a:sym typeface="Roboto"/>
              </a:endParaRPr>
            </a:p>
            <a:p>
              <a:pPr marL="257175" lvl="0" indent="-314325" algn="l" rtl="0">
                <a:lnSpc>
                  <a:spcPct val="100000"/>
                </a:lnSpc>
                <a:spcBef>
                  <a:spcPts val="700"/>
                </a:spcBef>
                <a:spcAft>
                  <a:spcPts val="500"/>
                </a:spcAft>
                <a:buNone/>
              </a:pPr>
              <a:r>
                <a:rPr lang="en" sz="1500" dirty="0">
                  <a:solidFill>
                    <a:schemeClr val="dk1"/>
                  </a:solidFill>
                </a:rPr>
                <a:t>🎯</a:t>
              </a:r>
              <a:r>
                <a:rPr lang="en" sz="1200" dirty="0">
                  <a:solidFill>
                    <a:schemeClr val="dk1"/>
                  </a:solidFill>
                </a:rPr>
                <a:t> </a:t>
              </a:r>
              <a:r>
                <a:rPr lang="en" sz="1200" b="1" dirty="0">
                  <a:solidFill>
                    <a:schemeClr val="dk1"/>
                  </a:solidFill>
                  <a:latin typeface="Roboto"/>
                  <a:ea typeface="Roboto"/>
                  <a:cs typeface="Roboto"/>
                  <a:sym typeface="Roboto"/>
                </a:rPr>
                <a:t>Impact:</a:t>
              </a:r>
              <a:r>
                <a:rPr lang="en" sz="1200" dirty="0">
                  <a:solidFill>
                    <a:schemeClr val="dk1"/>
                  </a:solidFill>
                  <a:latin typeface="Roboto"/>
                  <a:ea typeface="Roboto"/>
                  <a:cs typeface="Roboto"/>
                  <a:sym typeface="Roboto"/>
                </a:rPr>
                <a:t> Our team determined important relationships between variables that will guide further analysis of user data. </a:t>
              </a:r>
              <a:endParaRPr sz="1200" dirty="0">
                <a:solidFill>
                  <a:schemeClr val="dk1"/>
                </a:solidFill>
                <a:latin typeface="Roboto"/>
                <a:ea typeface="Roboto"/>
                <a:cs typeface="Roboto"/>
                <a:sym typeface="Roboto"/>
              </a:endParaRPr>
            </a:p>
          </p:txBody>
        </p:sp>
      </p:grpSp>
      <p:sp>
        <p:nvSpPr>
          <p:cNvPr id="165" name="Google Shape;165;p8"/>
          <p:cNvSpPr txBox="1"/>
          <p:nvPr/>
        </p:nvSpPr>
        <p:spPr>
          <a:xfrm>
            <a:off x="3939600" y="3976275"/>
            <a:ext cx="3354900" cy="4719000"/>
          </a:xfrm>
          <a:prstGeom prst="rect">
            <a:avLst/>
          </a:prstGeom>
          <a:noFill/>
          <a:ln>
            <a:noFill/>
          </a:ln>
        </p:spPr>
        <p:txBody>
          <a:bodyPr spcFirstLastPara="1" wrap="square" lIns="91425" tIns="91425" rIns="91425" bIns="91425" anchor="t" anchorCtr="0">
            <a:noAutofit/>
          </a:bodyPr>
          <a:lstStyle/>
          <a:p>
            <a:pPr marL="142875" lvl="0" indent="-187325" algn="l" rtl="0">
              <a:lnSpc>
                <a:spcPct val="100000"/>
              </a:lnSpc>
              <a:spcBef>
                <a:spcPts val="0"/>
              </a:spcBef>
              <a:spcAft>
                <a:spcPts val="0"/>
              </a:spcAft>
              <a:buClr>
                <a:schemeClr val="dk1"/>
              </a:buClr>
              <a:buSzPts val="1150"/>
              <a:buFont typeface="Roboto"/>
              <a:buChar char="●"/>
            </a:pPr>
            <a:r>
              <a:rPr lang="en" sz="1150">
                <a:latin typeface="Roboto"/>
                <a:ea typeface="Roboto"/>
                <a:cs typeface="Roboto"/>
                <a:sym typeface="Roboto"/>
              </a:rPr>
              <a:t>This dataset contains</a:t>
            </a:r>
            <a:r>
              <a:rPr lang="en" sz="1150" b="1">
                <a:latin typeface="Roboto"/>
                <a:ea typeface="Roboto"/>
                <a:cs typeface="Roboto"/>
                <a:sym typeface="Roboto"/>
              </a:rPr>
              <a:t> 82% retained users </a:t>
            </a:r>
            <a:r>
              <a:rPr lang="en" sz="1150">
                <a:latin typeface="Roboto"/>
                <a:ea typeface="Roboto"/>
                <a:cs typeface="Roboto"/>
                <a:sym typeface="Roboto"/>
              </a:rPr>
              <a:t>and</a:t>
            </a:r>
            <a:r>
              <a:rPr lang="en" sz="1150" b="1">
                <a:latin typeface="Roboto"/>
                <a:ea typeface="Roboto"/>
                <a:cs typeface="Roboto"/>
                <a:sym typeface="Roboto"/>
              </a:rPr>
              <a:t> 18% churned users</a:t>
            </a:r>
            <a:r>
              <a:rPr lang="en" sz="1150">
                <a:latin typeface="Roboto"/>
                <a:ea typeface="Roboto"/>
                <a:cs typeface="Roboto"/>
                <a:sym typeface="Roboto"/>
              </a:rPr>
              <a:t>.</a:t>
            </a:r>
            <a:endParaRPr sz="1150">
              <a:latin typeface="Roboto"/>
              <a:ea typeface="Roboto"/>
              <a:cs typeface="Roboto"/>
              <a:sym typeface="Roboto"/>
            </a:endParaRPr>
          </a:p>
          <a:p>
            <a:pPr marL="142875" lvl="0" indent="-187325" algn="l" rtl="0">
              <a:lnSpc>
                <a:spcPct val="100000"/>
              </a:lnSpc>
              <a:spcBef>
                <a:spcPts val="800"/>
              </a:spcBef>
              <a:spcAft>
                <a:spcPts val="0"/>
              </a:spcAft>
              <a:buClr>
                <a:schemeClr val="dk1"/>
              </a:buClr>
              <a:buSzPts val="1150"/>
              <a:buFont typeface="Roboto"/>
              <a:buChar char="●"/>
            </a:pPr>
            <a:r>
              <a:rPr lang="en" sz="1150">
                <a:latin typeface="Roboto"/>
                <a:ea typeface="Roboto"/>
                <a:cs typeface="Roboto"/>
                <a:sym typeface="Roboto"/>
              </a:rPr>
              <a:t>The dataset contains 12 unique variables with types including objects, floats, and integers; the label column is missing 700 values with no indication that the omissions are non-random.</a:t>
            </a:r>
            <a:endParaRPr sz="1150">
              <a:latin typeface="Roboto"/>
              <a:ea typeface="Roboto"/>
              <a:cs typeface="Roboto"/>
              <a:sym typeface="Roboto"/>
            </a:endParaRPr>
          </a:p>
          <a:p>
            <a:pPr marL="114300" lvl="0" indent="-158750" algn="l" rtl="0">
              <a:spcBef>
                <a:spcPts val="800"/>
              </a:spcBef>
              <a:spcAft>
                <a:spcPts val="0"/>
              </a:spcAft>
              <a:buClr>
                <a:schemeClr val="dk1"/>
              </a:buClr>
              <a:buSzPts val="1150"/>
              <a:buFont typeface="Roboto"/>
              <a:buChar char="●"/>
            </a:pPr>
            <a:r>
              <a:rPr lang="en" sz="1150">
                <a:latin typeface="Roboto"/>
                <a:ea typeface="Roboto"/>
                <a:cs typeface="Roboto"/>
                <a:sym typeface="Roboto"/>
              </a:rPr>
              <a:t>Churned users averaged ~3 more drives in the last month than retained users.</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Retained users used the app on over twice as many days as churned users in the last month.</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The median churned user drove ~200 more kilometers and 2.5 more hours during the last month than the median retained user.</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Churned users had more drives in fewer days, and their trips were farther and longer in duration. Perhaps this is suggestive of a user profile; our team will have to continue exploring! </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The median user who churned drove 608 kilometers each day they drove last month, which is almost 250% the per-drive-day distance of retained users.</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solidFill>
                  <a:schemeClr val="dk1"/>
                </a:solidFill>
                <a:latin typeface="Roboto"/>
                <a:ea typeface="Roboto"/>
                <a:cs typeface="Roboto"/>
                <a:sym typeface="Roboto"/>
              </a:rPr>
              <a:t>Regardless of user churn, the users represented in this data drive a lot! It is probably safe to assume that this data does not represent typical drivers at large. </a:t>
            </a:r>
            <a:endParaRPr sz="1150">
              <a:latin typeface="Roboto"/>
              <a:ea typeface="Roboto"/>
              <a:cs typeface="Roboto"/>
              <a:sym typeface="Roboto"/>
            </a:endParaRPr>
          </a:p>
          <a:p>
            <a:pPr marL="457200" lvl="0" indent="0" algn="l" rtl="0">
              <a:spcBef>
                <a:spcPts val="1000"/>
              </a:spcBef>
              <a:spcAft>
                <a:spcPts val="1000"/>
              </a:spcAft>
              <a:buNone/>
            </a:pPr>
            <a:endParaRPr sz="1200">
              <a:latin typeface="Roboto"/>
              <a:ea typeface="Roboto"/>
              <a:cs typeface="Roboto"/>
              <a:sym typeface="Roboto"/>
            </a:endParaRPr>
          </a:p>
        </p:txBody>
      </p:sp>
      <p:sp>
        <p:nvSpPr>
          <p:cNvPr id="166" name="Google Shape;166;p8"/>
          <p:cNvSpPr txBox="1"/>
          <p:nvPr/>
        </p:nvSpPr>
        <p:spPr>
          <a:xfrm>
            <a:off x="404725" y="7798200"/>
            <a:ext cx="3448800" cy="2260200"/>
          </a:xfrm>
          <a:prstGeom prst="rect">
            <a:avLst/>
          </a:prstGeom>
          <a:noFill/>
          <a:ln>
            <a:noFill/>
          </a:ln>
        </p:spPr>
        <p:txBody>
          <a:bodyPr spcFirstLastPara="1" wrap="square" lIns="91425" tIns="91425" rIns="91425" bIns="91425" anchor="t" anchorCtr="0">
            <a:spAutoFit/>
          </a:bodyPr>
          <a:lstStyle/>
          <a:p>
            <a:pPr marL="285750" lvl="0" indent="-187325" algn="l" rtl="0">
              <a:spcBef>
                <a:spcPts val="0"/>
              </a:spcBef>
              <a:spcAft>
                <a:spcPts val="0"/>
              </a:spcAft>
              <a:buClr>
                <a:schemeClr val="dk1"/>
              </a:buClr>
              <a:buSzPts val="1150"/>
              <a:buFont typeface="Roboto"/>
              <a:buChar char="➔"/>
            </a:pPr>
            <a:r>
              <a:rPr lang="en" sz="1150" b="1">
                <a:solidFill>
                  <a:schemeClr val="dk1"/>
                </a:solidFill>
                <a:latin typeface="Roboto"/>
                <a:ea typeface="Roboto"/>
                <a:cs typeface="Roboto"/>
                <a:sym typeface="Roboto"/>
              </a:rPr>
              <a:t>Our team recommends gathering more data on the super-drivers</a:t>
            </a:r>
            <a:r>
              <a:rPr lang="en" sz="1150">
                <a:solidFill>
                  <a:schemeClr val="dk1"/>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a:solidFill>
                <a:schemeClr val="dk1"/>
              </a:solidFill>
              <a:latin typeface="Roboto"/>
              <a:ea typeface="Roboto"/>
              <a:cs typeface="Roboto"/>
              <a:sym typeface="Roboto"/>
            </a:endParaRPr>
          </a:p>
          <a:p>
            <a:pPr marL="285750" lvl="0" indent="-187325" algn="l" rtl="0">
              <a:spcBef>
                <a:spcPts val="1000"/>
              </a:spcBef>
              <a:spcAft>
                <a:spcPts val="1000"/>
              </a:spcAft>
              <a:buClr>
                <a:schemeClr val="dk1"/>
              </a:buClr>
              <a:buSzPts val="1150"/>
              <a:buFont typeface="Roboto"/>
              <a:buChar char="➔"/>
            </a:pPr>
            <a:r>
              <a:rPr lang="en" sz="1150" b="1">
                <a:solidFill>
                  <a:schemeClr val="dk1"/>
                </a:solidFill>
                <a:latin typeface="Roboto"/>
                <a:ea typeface="Roboto"/>
                <a:cs typeface="Roboto"/>
                <a:sym typeface="Roboto"/>
              </a:rPr>
              <a:t>The immediate next step is to conduct thorough EDA and develop data visualizations</a:t>
            </a:r>
            <a:r>
              <a:rPr lang="en" sz="1150">
                <a:solidFill>
                  <a:schemeClr val="dk1"/>
                </a:solidFill>
                <a:latin typeface="Roboto"/>
                <a:ea typeface="Roboto"/>
                <a:cs typeface="Roboto"/>
                <a:sym typeface="Roboto"/>
              </a:rPr>
              <a:t> to illustrate the narrative behind the data and guide future project decisions. </a:t>
            </a:r>
            <a:endParaRPr sz="115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0"/>
          <p:cNvSpPr txBox="1"/>
          <p:nvPr/>
        </p:nvSpPr>
        <p:spPr>
          <a:xfrm>
            <a:off x="188700" y="1499375"/>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00">
                <a:latin typeface="Google Sans SemiBold"/>
                <a:ea typeface="Google Sans SemiBold"/>
                <a:cs typeface="Google Sans SemiBold"/>
                <a:sym typeface="Google Sans SemiBold"/>
              </a:rPr>
              <a:t>Project Overview</a:t>
            </a:r>
            <a:endParaRPr sz="1300">
              <a:solidFill>
                <a:srgbClr val="000000"/>
              </a:solidFill>
              <a:latin typeface="Google Sans SemiBold"/>
              <a:ea typeface="Google Sans SemiBold"/>
              <a:cs typeface="Google Sans SemiBold"/>
              <a:sym typeface="Google Sans SemiBold"/>
            </a:endParaRPr>
          </a:p>
        </p:txBody>
      </p:sp>
      <p:sp>
        <p:nvSpPr>
          <p:cNvPr id="229" name="Google Shape;229;p10"/>
          <p:cNvSpPr txBox="1"/>
          <p:nvPr/>
        </p:nvSpPr>
        <p:spPr>
          <a:xfrm>
            <a:off x="287625" y="1859125"/>
            <a:ext cx="73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
        <p:nvSpPr>
          <p:cNvPr id="230" name="Google Shape;230;p10"/>
          <p:cNvSpPr txBox="1"/>
          <p:nvPr/>
        </p:nvSpPr>
        <p:spPr>
          <a:xfrm>
            <a:off x="181950" y="1755800"/>
            <a:ext cx="7408500" cy="124646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dirty="0">
                <a:solidFill>
                  <a:srgbClr val="000000"/>
                </a:solidFill>
                <a:latin typeface="Roboto"/>
                <a:ea typeface="Roboto"/>
                <a:cs typeface="Roboto"/>
                <a:sym typeface="Roboto"/>
              </a:rPr>
              <a:t>The Waze data team is currently developing a data analytics project aimed at increasing overall growth by preventing monthly user churn on the Waze app. </a:t>
            </a:r>
            <a:r>
              <a:rPr lang="en" sz="1200" dirty="0">
                <a:solidFill>
                  <a:schemeClr val="dk1"/>
                </a:solidFill>
                <a:latin typeface="Roboto"/>
                <a:ea typeface="Roboto"/>
                <a:cs typeface="Roboto"/>
                <a:sym typeface="Roboto"/>
              </a:rPr>
              <a:t>Thorough exploratory data analysis (EDA) enables Waze to make better decisions about how to proactively target users likely to churn, thereby improving retention and overall customer satisfaction.</a:t>
            </a:r>
            <a:r>
              <a:rPr lang="en" sz="1200" dirty="0">
                <a:latin typeface="Roboto"/>
                <a:ea typeface="Roboto"/>
                <a:cs typeface="Roboto"/>
                <a:sym typeface="Roboto"/>
              </a:rPr>
              <a:t> </a:t>
            </a:r>
            <a:r>
              <a:rPr lang="en" sz="1200" b="1" dirty="0">
                <a:solidFill>
                  <a:srgbClr val="000000"/>
                </a:solidFill>
                <a:latin typeface="Roboto"/>
                <a:ea typeface="Roboto"/>
                <a:cs typeface="Roboto"/>
                <a:sym typeface="Roboto"/>
              </a:rPr>
              <a:t>This report offers </a:t>
            </a:r>
            <a:r>
              <a:rPr lang="en" sz="1200" b="1" dirty="0">
                <a:latin typeface="Roboto"/>
                <a:ea typeface="Roboto"/>
                <a:cs typeface="Roboto"/>
                <a:sym typeface="Roboto"/>
              </a:rPr>
              <a:t>details and key insights from Exploratory Data Analysis,</a:t>
            </a:r>
            <a:r>
              <a:rPr lang="en" sz="1200" b="1" dirty="0">
                <a:solidFill>
                  <a:srgbClr val="000000"/>
                </a:solidFill>
                <a:latin typeface="Roboto"/>
                <a:ea typeface="Roboto"/>
                <a:cs typeface="Roboto"/>
                <a:sym typeface="Roboto"/>
              </a:rPr>
              <a:t> which impact the future development of the overall project. </a:t>
            </a:r>
            <a:endParaRPr sz="1200" b="1" dirty="0">
              <a:solidFill>
                <a:srgbClr val="000000"/>
              </a:solidFill>
              <a:latin typeface="Google Sans"/>
              <a:ea typeface="Google Sans"/>
              <a:cs typeface="Google Sans"/>
              <a:sym typeface="Google Sans"/>
            </a:endParaRPr>
          </a:p>
        </p:txBody>
      </p:sp>
      <p:grpSp>
        <p:nvGrpSpPr>
          <p:cNvPr id="231" name="Google Shape;231;p10"/>
          <p:cNvGrpSpPr/>
          <p:nvPr/>
        </p:nvGrpSpPr>
        <p:grpSpPr>
          <a:xfrm>
            <a:off x="188700" y="694150"/>
            <a:ext cx="5190000" cy="771300"/>
            <a:chOff x="438150" y="713325"/>
            <a:chExt cx="5190000" cy="771300"/>
          </a:xfrm>
        </p:grpSpPr>
        <p:sp>
          <p:nvSpPr>
            <p:cNvPr id="232" name="Google Shape;232;p10"/>
            <p:cNvSpPr txBox="1"/>
            <p:nvPr/>
          </p:nvSpPr>
          <p:spPr>
            <a:xfrm>
              <a:off x="438150" y="7133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solidFill>
                    <a:srgbClr val="000000"/>
                  </a:solidFill>
                  <a:latin typeface="Google Sans SemiBold"/>
                  <a:ea typeface="Google Sans SemiBold"/>
                  <a:cs typeface="Google Sans SemiBold"/>
                  <a:sym typeface="Google Sans SemiBold"/>
                </a:rPr>
                <a:t>User Churn Project | </a:t>
              </a:r>
              <a:r>
                <a:rPr lang="en" sz="1600" b="1">
                  <a:latin typeface="Google Sans SemiBold"/>
                  <a:ea typeface="Google Sans SemiBold"/>
                  <a:cs typeface="Google Sans SemiBold"/>
                  <a:sym typeface="Google Sans SemiBold"/>
                </a:rPr>
                <a:t>Exploratory Data Analysis</a:t>
              </a:r>
              <a:endParaRPr sz="1900">
                <a:solidFill>
                  <a:srgbClr val="000000"/>
                </a:solidFill>
                <a:latin typeface="Google Sans SemiBold"/>
                <a:ea typeface="Google Sans SemiBold"/>
                <a:cs typeface="Google Sans SemiBold"/>
                <a:sym typeface="Google Sans SemiBold"/>
              </a:endParaRPr>
            </a:p>
          </p:txBody>
        </p:sp>
        <p:sp>
          <p:nvSpPr>
            <p:cNvPr id="233" name="Google Shape;233;p10"/>
            <p:cNvSpPr txBox="1"/>
            <p:nvPr/>
          </p:nvSpPr>
          <p:spPr>
            <a:xfrm>
              <a:off x="465075" y="103027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rgbClr val="000000"/>
                  </a:solidFill>
                  <a:latin typeface="Roboto"/>
                  <a:ea typeface="Roboto"/>
                  <a:cs typeface="Roboto"/>
                  <a:sym typeface="Roboto"/>
                </a:rPr>
                <a:t>Prepared for: Waze Leadership Team</a:t>
              </a:r>
              <a:endParaRPr>
                <a:solidFill>
                  <a:srgbClr val="000000"/>
                </a:solidFill>
                <a:latin typeface="Roboto"/>
                <a:ea typeface="Roboto"/>
                <a:cs typeface="Roboto"/>
                <a:sym typeface="Roboto"/>
              </a:endParaRPr>
            </a:p>
          </p:txBody>
        </p:sp>
      </p:grpSp>
      <p:pic>
        <p:nvPicPr>
          <p:cNvPr id="234" name="Google Shape;234;p10"/>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235" name="Google Shape;235;p10"/>
          <p:cNvSpPr txBox="1"/>
          <p:nvPr/>
        </p:nvSpPr>
        <p:spPr>
          <a:xfrm>
            <a:off x="181950" y="4235400"/>
            <a:ext cx="3000000" cy="5823000"/>
          </a:xfrm>
          <a:prstGeom prst="rect">
            <a:avLst/>
          </a:prstGeom>
          <a:noFill/>
          <a:ln>
            <a:noFill/>
          </a:ln>
        </p:spPr>
        <p:txBody>
          <a:bodyPr spcFirstLastPara="1" wrap="square" lIns="91425" tIns="91425" rIns="91425" bIns="91425" anchor="t" anchorCtr="0">
            <a:noAutofit/>
          </a:bodyPr>
          <a:lstStyle/>
          <a:p>
            <a:pPr marL="228600" lvl="0" indent="-184150" algn="l" rtl="0">
              <a:spcBef>
                <a:spcPts val="0"/>
              </a:spcBef>
              <a:spcAft>
                <a:spcPts val="0"/>
              </a:spcAft>
              <a:buClr>
                <a:schemeClr val="dk1"/>
              </a:buClr>
              <a:buSzPts val="1100"/>
              <a:buFont typeface="Roboto"/>
              <a:buChar char="●"/>
            </a:pPr>
            <a:r>
              <a:rPr lang="en" sz="1100" b="1" dirty="0">
                <a:solidFill>
                  <a:schemeClr val="dk1"/>
                </a:solidFill>
              </a:rPr>
              <a:t>The more times users used the app, the less likely they were to churn. </a:t>
            </a:r>
            <a:r>
              <a:rPr lang="en" sz="1100" dirty="0">
                <a:solidFill>
                  <a:schemeClr val="dk1"/>
                </a:solidFill>
              </a:rPr>
              <a:t>While 40% of the users who didn't use the app at all last month churned, nobody who used the app 30 days churned.</a:t>
            </a:r>
            <a:endParaRPr sz="1100" dirty="0">
              <a:solidFill>
                <a:schemeClr val="dk1"/>
              </a:solidFill>
              <a:latin typeface="Roboto"/>
              <a:ea typeface="Roboto"/>
              <a:cs typeface="Roboto"/>
              <a:sym typeface="Roboto"/>
            </a:endParaRPr>
          </a:p>
          <a:p>
            <a:pPr marL="228600" lvl="0" indent="-184150" algn="l" rtl="0">
              <a:spcBef>
                <a:spcPts val="700"/>
              </a:spcBef>
              <a:spcAft>
                <a:spcPts val="0"/>
              </a:spcAft>
              <a:buClr>
                <a:schemeClr val="dk1"/>
              </a:buClr>
              <a:buSzPts val="1100"/>
              <a:buFont typeface="Roboto"/>
              <a:buChar char="●"/>
            </a:pPr>
            <a:r>
              <a:rPr lang="en" sz="1100" b="1" dirty="0">
                <a:solidFill>
                  <a:schemeClr val="dk1"/>
                </a:solidFill>
                <a:latin typeface="Roboto"/>
                <a:ea typeface="Roboto"/>
                <a:cs typeface="Roboto"/>
                <a:sym typeface="Roboto"/>
              </a:rPr>
              <a:t>Distance driven per driving day had a positive correlation with user churn. </a:t>
            </a:r>
            <a:r>
              <a:rPr lang="en" sz="1100" dirty="0">
                <a:solidFill>
                  <a:schemeClr val="dk1"/>
                </a:solidFill>
                <a:latin typeface="Roboto"/>
                <a:ea typeface="Roboto"/>
                <a:cs typeface="Roboto"/>
                <a:sym typeface="Roboto"/>
              </a:rPr>
              <a:t>The farther a user drove on each driving day, the more likely they were to churn.</a:t>
            </a:r>
            <a:endParaRPr sz="1100" dirty="0">
              <a:solidFill>
                <a:schemeClr val="dk1"/>
              </a:solidFill>
              <a:latin typeface="Roboto"/>
              <a:ea typeface="Roboto"/>
              <a:cs typeface="Roboto"/>
              <a:sym typeface="Roboto"/>
            </a:endParaRPr>
          </a:p>
          <a:p>
            <a:pPr marL="228600" lvl="0" indent="-184150" algn="l" rtl="0">
              <a:spcBef>
                <a:spcPts val="700"/>
              </a:spcBef>
              <a:spcAft>
                <a:spcPts val="0"/>
              </a:spcAft>
              <a:buClr>
                <a:schemeClr val="dk1"/>
              </a:buClr>
              <a:buSzPts val="1100"/>
              <a:buFont typeface="Roboto"/>
              <a:buChar char="●"/>
            </a:pPr>
            <a:r>
              <a:rPr lang="en" sz="1100" b="1" dirty="0">
                <a:solidFill>
                  <a:schemeClr val="dk1"/>
                </a:solidFill>
                <a:latin typeface="Roboto"/>
                <a:ea typeface="Roboto"/>
                <a:cs typeface="Roboto"/>
                <a:sym typeface="Roboto"/>
              </a:rPr>
              <a:t>Number of driving days had a negative correlation with churn.</a:t>
            </a:r>
            <a:r>
              <a:rPr lang="en" sz="1100" dirty="0">
                <a:solidFill>
                  <a:schemeClr val="dk1"/>
                </a:solidFill>
                <a:latin typeface="Roboto"/>
                <a:ea typeface="Roboto"/>
                <a:cs typeface="Roboto"/>
                <a:sym typeface="Roboto"/>
              </a:rPr>
              <a:t> Users who drove more days of the last month were less likely to churn.</a:t>
            </a:r>
            <a:endParaRPr sz="1100" dirty="0">
              <a:solidFill>
                <a:schemeClr val="dk1"/>
              </a:solidFill>
              <a:latin typeface="Roboto"/>
              <a:ea typeface="Roboto"/>
              <a:cs typeface="Roboto"/>
              <a:sym typeface="Roboto"/>
            </a:endParaRPr>
          </a:p>
          <a:p>
            <a:pPr marL="228600" lvl="0" indent="-184150" algn="l" rtl="0">
              <a:spcBef>
                <a:spcPts val="700"/>
              </a:spcBef>
              <a:spcAft>
                <a:spcPts val="0"/>
              </a:spcAft>
              <a:buClr>
                <a:schemeClr val="dk1"/>
              </a:buClr>
              <a:buSzPts val="1100"/>
              <a:buFont typeface="Roboto"/>
              <a:buChar char="●"/>
            </a:pPr>
            <a:r>
              <a:rPr lang="en" sz="1100" b="1" dirty="0">
                <a:solidFill>
                  <a:schemeClr val="dk1"/>
                </a:solidFill>
                <a:latin typeface="Roboto"/>
                <a:ea typeface="Roboto"/>
                <a:cs typeface="Roboto"/>
                <a:sym typeface="Roboto"/>
              </a:rPr>
              <a:t>Users of all tenures from brand new to ~10 years were relatively evenly represented in the data.</a:t>
            </a:r>
            <a:endParaRPr sz="1100" b="1" dirty="0">
              <a:solidFill>
                <a:schemeClr val="dk1"/>
              </a:solidFill>
              <a:latin typeface="Roboto"/>
              <a:ea typeface="Roboto"/>
              <a:cs typeface="Roboto"/>
              <a:sym typeface="Roboto"/>
            </a:endParaRPr>
          </a:p>
          <a:p>
            <a:pPr marL="228600" lvl="0" indent="-184150" algn="l" rtl="0">
              <a:spcBef>
                <a:spcPts val="700"/>
              </a:spcBef>
              <a:spcAft>
                <a:spcPts val="0"/>
              </a:spcAft>
              <a:buClr>
                <a:schemeClr val="dk1"/>
              </a:buClr>
              <a:buSzPts val="1100"/>
              <a:buFont typeface="Roboto"/>
              <a:buChar char="●"/>
            </a:pPr>
            <a:r>
              <a:rPr lang="en" sz="1100" b="1" dirty="0">
                <a:solidFill>
                  <a:schemeClr val="dk1"/>
                </a:solidFill>
                <a:latin typeface="Roboto"/>
                <a:ea typeface="Roboto"/>
                <a:cs typeface="Roboto"/>
                <a:sym typeface="Roboto"/>
              </a:rPr>
              <a:t>Nearly all the variables were either very right-skewed or uniformly distributed.</a:t>
            </a:r>
            <a:r>
              <a:rPr lang="en" sz="1100" dirty="0">
                <a:solidFill>
                  <a:schemeClr val="dk1"/>
                </a:solidFill>
                <a:latin typeface="Roboto"/>
                <a:ea typeface="Roboto"/>
                <a:cs typeface="Roboto"/>
                <a:sym typeface="Roboto"/>
              </a:rPr>
              <a:t> </a:t>
            </a:r>
            <a:endParaRPr sz="1100" dirty="0">
              <a:solidFill>
                <a:schemeClr val="dk1"/>
              </a:solidFill>
              <a:latin typeface="Roboto"/>
              <a:ea typeface="Roboto"/>
              <a:cs typeface="Roboto"/>
              <a:sym typeface="Roboto"/>
            </a:endParaRPr>
          </a:p>
          <a:p>
            <a:pPr marL="571500" lvl="1" indent="-184150" algn="l" rtl="0">
              <a:spcBef>
                <a:spcPts val="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For the right-skewed distributions, this means that most users had values in the lower end of the range for that variable. </a:t>
            </a:r>
            <a:endParaRPr sz="1100" dirty="0">
              <a:solidFill>
                <a:schemeClr val="dk1"/>
              </a:solidFill>
              <a:latin typeface="Roboto"/>
              <a:ea typeface="Roboto"/>
              <a:cs typeface="Roboto"/>
              <a:sym typeface="Roboto"/>
            </a:endParaRPr>
          </a:p>
          <a:p>
            <a:pPr marL="571500" lvl="1" indent="-184150" algn="l" rtl="0">
              <a:spcBef>
                <a:spcPts val="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For the uniform distributions, this means that users were generally equally likely to have values anywhere within the range for that variable.</a:t>
            </a:r>
            <a:endParaRPr sz="1100" dirty="0">
              <a:solidFill>
                <a:schemeClr val="dk1"/>
              </a:solidFill>
              <a:latin typeface="Roboto"/>
              <a:ea typeface="Roboto"/>
              <a:cs typeface="Roboto"/>
              <a:sym typeface="Roboto"/>
            </a:endParaRPr>
          </a:p>
          <a:p>
            <a:pPr marL="228600" lvl="0" indent="-184150" algn="l" rtl="0">
              <a:spcBef>
                <a:spcPts val="700"/>
              </a:spcBef>
              <a:spcAft>
                <a:spcPts val="1000"/>
              </a:spcAft>
              <a:buClr>
                <a:schemeClr val="dk1"/>
              </a:buClr>
              <a:buSzPts val="1100"/>
              <a:buFont typeface="Roboto"/>
              <a:buChar char="●"/>
            </a:pPr>
            <a:r>
              <a:rPr lang="en" sz="1100" b="1" dirty="0">
                <a:solidFill>
                  <a:schemeClr val="dk1"/>
                </a:solidFill>
                <a:latin typeface="Roboto"/>
                <a:ea typeface="Roboto"/>
                <a:cs typeface="Roboto"/>
                <a:sym typeface="Roboto"/>
              </a:rPr>
              <a:t>Several variables had highly improbable or perhaps even impossible outlying values</a:t>
            </a:r>
            <a:r>
              <a:rPr lang="en" sz="1100" dirty="0">
                <a:solidFill>
                  <a:schemeClr val="dk1"/>
                </a:solidFill>
                <a:latin typeface="Roboto"/>
                <a:ea typeface="Roboto"/>
                <a:cs typeface="Roboto"/>
                <a:sym typeface="Roboto"/>
              </a:rPr>
              <a:t>, such as: driven_km_drives, activity_days and driving_days.</a:t>
            </a:r>
            <a:endParaRPr sz="1100" dirty="0">
              <a:solidFill>
                <a:schemeClr val="dk1"/>
              </a:solidFill>
              <a:latin typeface="Roboto"/>
              <a:ea typeface="Roboto"/>
              <a:cs typeface="Roboto"/>
              <a:sym typeface="Roboto"/>
            </a:endParaRPr>
          </a:p>
        </p:txBody>
      </p:sp>
      <p:sp>
        <p:nvSpPr>
          <p:cNvPr id="236" name="Google Shape;236;p10"/>
          <p:cNvSpPr txBox="1"/>
          <p:nvPr/>
        </p:nvSpPr>
        <p:spPr>
          <a:xfrm>
            <a:off x="3360300" y="7959900"/>
            <a:ext cx="4201800" cy="2098500"/>
          </a:xfrm>
          <a:prstGeom prst="rect">
            <a:avLst/>
          </a:prstGeom>
          <a:noFill/>
          <a:ln>
            <a:noFill/>
          </a:ln>
        </p:spPr>
        <p:txBody>
          <a:bodyPr spcFirstLastPara="1" wrap="square" lIns="91425" tIns="91425" rIns="91425" bIns="91425" anchor="t" anchorCtr="0">
            <a:spAutoFit/>
          </a:bodyPr>
          <a:lstStyle/>
          <a:p>
            <a:pPr marL="228600" lvl="0" indent="-190500" algn="l" rtl="0">
              <a:spcBef>
                <a:spcPts val="0"/>
              </a:spcBef>
              <a:spcAft>
                <a:spcPts val="0"/>
              </a:spcAft>
              <a:buSzPts val="1200"/>
              <a:buFont typeface="Roboto"/>
              <a:buChar char="➔"/>
            </a:pPr>
            <a:r>
              <a:rPr lang="en" sz="1200" b="1">
                <a:latin typeface="Roboto"/>
                <a:ea typeface="Roboto"/>
                <a:cs typeface="Roboto"/>
                <a:sym typeface="Roboto"/>
              </a:rPr>
              <a:t>Investigate the erroneous or problematic discrepancies between number of sessions, driving_days, and activity_days. </a:t>
            </a:r>
            <a:endParaRPr sz="1200">
              <a:latin typeface="Roboto"/>
              <a:ea typeface="Roboto"/>
              <a:cs typeface="Roboto"/>
              <a:sym typeface="Roboto"/>
            </a:endParaRPr>
          </a:p>
          <a:p>
            <a:pPr marL="228600" lvl="0" indent="-190500" algn="l" rtl="0">
              <a:spcBef>
                <a:spcPts val="1700"/>
              </a:spcBef>
              <a:spcAft>
                <a:spcPts val="0"/>
              </a:spcAft>
              <a:buSzPts val="1200"/>
              <a:buFont typeface="Roboto"/>
              <a:buChar char="➔"/>
            </a:pPr>
            <a:r>
              <a:rPr lang="en" sz="1200" b="1">
                <a:latin typeface="Roboto"/>
                <a:ea typeface="Roboto"/>
                <a:cs typeface="Roboto"/>
                <a:sym typeface="Roboto"/>
              </a:rPr>
              <a:t>Continue to explore user profiles with the greater Waze team; this may glean insights on the reason for the long distance drivers’ churn rate. </a:t>
            </a:r>
            <a:endParaRPr sz="1200" b="1">
              <a:latin typeface="Roboto"/>
              <a:ea typeface="Roboto"/>
              <a:cs typeface="Roboto"/>
              <a:sym typeface="Roboto"/>
            </a:endParaRPr>
          </a:p>
          <a:p>
            <a:pPr marL="228600" lvl="0" indent="-190500" algn="l" rtl="0">
              <a:spcBef>
                <a:spcPts val="1700"/>
              </a:spcBef>
              <a:spcAft>
                <a:spcPts val="1700"/>
              </a:spcAft>
              <a:buSzPts val="1200"/>
              <a:buFont typeface="Roboto"/>
              <a:buChar char="➔"/>
            </a:pPr>
            <a:r>
              <a:rPr lang="en" sz="1200" b="1">
                <a:latin typeface="Roboto"/>
                <a:ea typeface="Roboto"/>
                <a:cs typeface="Roboto"/>
                <a:sym typeface="Roboto"/>
              </a:rPr>
              <a:t>Plan to run deeper statistical analyses on the variables in the data to determine their impact on user churn. </a:t>
            </a:r>
            <a:endParaRPr sz="1200" b="1">
              <a:latin typeface="Roboto"/>
              <a:ea typeface="Roboto"/>
              <a:cs typeface="Roboto"/>
              <a:sym typeface="Roboto"/>
            </a:endParaRPr>
          </a:p>
        </p:txBody>
      </p:sp>
      <p:pic>
        <p:nvPicPr>
          <p:cNvPr id="237" name="Google Shape;237;p10"/>
          <p:cNvPicPr preferRelativeResize="0"/>
          <p:nvPr/>
        </p:nvPicPr>
        <p:blipFill>
          <a:blip r:embed="rId4">
            <a:alphaModFix/>
          </a:blip>
          <a:stretch>
            <a:fillRect/>
          </a:stretch>
        </p:blipFill>
        <p:spPr>
          <a:xfrm>
            <a:off x="3761550" y="3643000"/>
            <a:ext cx="3835574" cy="1815426"/>
          </a:xfrm>
          <a:prstGeom prst="rect">
            <a:avLst/>
          </a:prstGeom>
          <a:noFill/>
          <a:ln>
            <a:noFill/>
          </a:ln>
        </p:spPr>
      </p:pic>
      <p:sp>
        <p:nvSpPr>
          <p:cNvPr id="238" name="Google Shape;238;p10"/>
          <p:cNvSpPr txBox="1"/>
          <p:nvPr/>
        </p:nvSpPr>
        <p:spPr>
          <a:xfrm>
            <a:off x="3281844" y="5664950"/>
            <a:ext cx="2041800" cy="155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50"/>
              <a:t>The churn rate is highest for people who didn't use Waze much during the last month. </a:t>
            </a:r>
            <a:endParaRPr sz="1150"/>
          </a:p>
          <a:p>
            <a:pPr marL="0" lvl="0" indent="0" algn="l" rtl="0">
              <a:spcBef>
                <a:spcPts val="1000"/>
              </a:spcBef>
              <a:spcAft>
                <a:spcPts val="1000"/>
              </a:spcAft>
              <a:buNone/>
            </a:pPr>
            <a:r>
              <a:rPr lang="en" sz="1150"/>
              <a:t>The proportion of churned users to retained users is consistent between device types.</a:t>
            </a:r>
            <a:endParaRPr sz="1150"/>
          </a:p>
        </p:txBody>
      </p:sp>
      <p:pic>
        <p:nvPicPr>
          <p:cNvPr id="3" name="Picture 2">
            <a:extLst>
              <a:ext uri="{FF2B5EF4-FFF2-40B4-BE49-F238E27FC236}">
                <a16:creationId xmlns:a16="http://schemas.microsoft.com/office/drawing/2014/main" id="{48D82A40-8206-FECA-6AFF-BF40FA48FFAC}"/>
              </a:ext>
            </a:extLst>
          </p:cNvPr>
          <p:cNvPicPr>
            <a:picLocks noChangeAspect="1"/>
          </p:cNvPicPr>
          <p:nvPr/>
        </p:nvPicPr>
        <p:blipFill>
          <a:blip r:embed="rId5"/>
          <a:stretch>
            <a:fillRect/>
          </a:stretch>
        </p:blipFill>
        <p:spPr>
          <a:xfrm>
            <a:off x="5213733" y="5458426"/>
            <a:ext cx="2348367" cy="195972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15"/>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301" name="Google Shape;301;p15"/>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302" name="Google Shape;302;p15"/>
          <p:cNvSpPr txBox="1"/>
          <p:nvPr/>
        </p:nvSpPr>
        <p:spPr>
          <a:xfrm>
            <a:off x="404725" y="2126238"/>
            <a:ext cx="6862500" cy="135264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100" dirty="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Binomial logistic regression models typically offer flexibility and predictive power, which can be used to inform larger business decisions. Our team sought to build one from the data provided for this project. </a:t>
            </a:r>
            <a:r>
              <a:rPr lang="en" sz="1100" b="1" dirty="0">
                <a:solidFill>
                  <a:schemeClr val="dk1"/>
                </a:solidFill>
                <a:latin typeface="Roboto"/>
                <a:ea typeface="Roboto"/>
                <a:cs typeface="Roboto"/>
                <a:sym typeface="Roboto"/>
              </a:rPr>
              <a:t>This report offers details and key insights from Regression Model, which impact the future development of the overall project. </a:t>
            </a:r>
            <a:endParaRPr sz="1100" dirty="0">
              <a:solidFill>
                <a:schemeClr val="dk1"/>
              </a:solidFill>
              <a:latin typeface="Roboto"/>
              <a:ea typeface="Roboto"/>
              <a:cs typeface="Roboto"/>
              <a:sym typeface="Roboto"/>
            </a:endParaRPr>
          </a:p>
        </p:txBody>
      </p:sp>
      <p:sp>
        <p:nvSpPr>
          <p:cNvPr id="303" name="Google Shape;303;p15"/>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grpSp>
        <p:nvGrpSpPr>
          <p:cNvPr id="304" name="Google Shape;304;p15"/>
          <p:cNvGrpSpPr/>
          <p:nvPr/>
        </p:nvGrpSpPr>
        <p:grpSpPr>
          <a:xfrm>
            <a:off x="438150" y="3973875"/>
            <a:ext cx="3415500" cy="3276632"/>
            <a:chOff x="438150" y="3745275"/>
            <a:chExt cx="3415500" cy="3276632"/>
          </a:xfrm>
        </p:grpSpPr>
        <p:sp>
          <p:nvSpPr>
            <p:cNvPr id="305" name="Google Shape;305;p15"/>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latin typeface="Roboto"/>
                  <a:ea typeface="Roboto"/>
                  <a:cs typeface="Roboto"/>
                  <a:sym typeface="Roboto"/>
                </a:rPr>
                <a:t>Regression Modeling  </a:t>
              </a:r>
              <a:endParaRPr sz="1200" b="1" dirty="0">
                <a:latin typeface="Roboto"/>
                <a:ea typeface="Roboto"/>
                <a:cs typeface="Roboto"/>
                <a:sym typeface="Roboto"/>
              </a:endParaRPr>
            </a:p>
          </p:txBody>
        </p:sp>
        <p:sp>
          <p:nvSpPr>
            <p:cNvPr id="306" name="Google Shape;306;p15"/>
            <p:cNvSpPr txBox="1"/>
            <p:nvPr/>
          </p:nvSpPr>
          <p:spPr>
            <a:xfrm>
              <a:off x="482325" y="4038407"/>
              <a:ext cx="3224100" cy="2983500"/>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dirty="0">
                  <a:solidFill>
                    <a:schemeClr val="dk1"/>
                  </a:solidFill>
                </a:rPr>
                <a:t>🎯 </a:t>
              </a:r>
              <a:r>
                <a:rPr lang="en" sz="1200" b="1" dirty="0">
                  <a:solidFill>
                    <a:schemeClr val="dk1"/>
                  </a:solidFill>
                  <a:latin typeface="Roboto"/>
                  <a:ea typeface="Roboto"/>
                  <a:cs typeface="Roboto"/>
                  <a:sym typeface="Roboto"/>
                </a:rPr>
                <a:t>Target Goal:</a:t>
              </a:r>
              <a:r>
                <a:rPr lang="en" sz="1200" dirty="0">
                  <a:solidFill>
                    <a:schemeClr val="dk1"/>
                  </a:solidFill>
                  <a:latin typeface="Roboto"/>
                  <a:ea typeface="Roboto"/>
                  <a:cs typeface="Roboto"/>
                  <a:sym typeface="Roboto"/>
                </a:rPr>
                <a:t> </a:t>
              </a:r>
              <a:r>
                <a:rPr lang="en" sz="1100" dirty="0">
                  <a:solidFill>
                    <a:schemeClr val="dk1"/>
                  </a:solidFill>
                  <a:latin typeface="Roboto"/>
                  <a:ea typeface="Roboto"/>
                  <a:cs typeface="Roboto"/>
                  <a:sym typeface="Roboto"/>
                </a:rPr>
                <a:t>Apply user data to build and analyze a binomial logistic regression model.</a:t>
              </a:r>
              <a:endParaRPr sz="1100" dirty="0">
                <a:solidFill>
                  <a:schemeClr val="dk1"/>
                </a:solidFill>
                <a:latin typeface="Roboto"/>
                <a:ea typeface="Roboto"/>
                <a:cs typeface="Roboto"/>
                <a:sym typeface="Roboto"/>
              </a:endParaRPr>
            </a:p>
            <a:p>
              <a:pPr marL="257175" lvl="0" indent="-314325" algn="l" rtl="0">
                <a:lnSpc>
                  <a:spcPct val="100000"/>
                </a:lnSpc>
                <a:spcBef>
                  <a:spcPts val="700"/>
                </a:spcBef>
                <a:spcAft>
                  <a:spcPts val="0"/>
                </a:spcAft>
                <a:buNone/>
              </a:pPr>
              <a:r>
                <a:rPr lang="en" sz="1500" dirty="0">
                  <a:solidFill>
                    <a:schemeClr val="dk1"/>
                  </a:solidFill>
                </a:rPr>
                <a:t>🎯</a:t>
              </a:r>
              <a:r>
                <a:rPr lang="en" sz="1200" dirty="0">
                  <a:solidFill>
                    <a:schemeClr val="dk1"/>
                  </a:solidFill>
                </a:rPr>
                <a:t> </a:t>
              </a:r>
              <a:r>
                <a:rPr lang="en" sz="1200" b="1" dirty="0">
                  <a:solidFill>
                    <a:schemeClr val="dk1"/>
                  </a:solidFill>
                  <a:latin typeface="Roboto"/>
                  <a:ea typeface="Roboto"/>
                  <a:cs typeface="Roboto"/>
                  <a:sym typeface="Roboto"/>
                </a:rPr>
                <a:t>Methods:</a:t>
              </a:r>
              <a:r>
                <a:rPr lang="en" sz="1200" dirty="0">
                  <a:solidFill>
                    <a:schemeClr val="dk1"/>
                  </a:solidFill>
                  <a:latin typeface="Roboto"/>
                  <a:ea typeface="Roboto"/>
                  <a:cs typeface="Roboto"/>
                  <a:sym typeface="Roboto"/>
                </a:rPr>
                <a:t> </a:t>
              </a:r>
              <a:endParaRPr sz="1200" dirty="0">
                <a:solidFill>
                  <a:schemeClr val="dk1"/>
                </a:solidFill>
                <a:latin typeface="Roboto"/>
                <a:ea typeface="Roboto"/>
                <a:cs typeface="Roboto"/>
                <a:sym typeface="Roboto"/>
              </a:endParaRPr>
            </a:p>
            <a:p>
              <a:pPr marL="457200" lvl="0" indent="-184150" algn="l" rtl="0">
                <a:lnSpc>
                  <a:spcPct val="100000"/>
                </a:lnSpc>
                <a:spcBef>
                  <a:spcPts val="50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Created features of interest to the stakeholders and business scenario</a:t>
              </a:r>
              <a:endParaRPr sz="1100" dirty="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Assessed features for multicollinearity</a:t>
              </a:r>
              <a:endParaRPr sz="1100" dirty="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Built the regression model</a:t>
              </a:r>
              <a:endParaRPr sz="1100" dirty="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dirty="0">
                  <a:solidFill>
                    <a:schemeClr val="dk1"/>
                  </a:solidFill>
                  <a:latin typeface="Roboto"/>
                  <a:ea typeface="Roboto"/>
                  <a:cs typeface="Roboto"/>
                  <a:sym typeface="Roboto"/>
                </a:rPr>
                <a:t>Evaluated model performance </a:t>
              </a:r>
              <a:endParaRPr sz="1100" dirty="0">
                <a:solidFill>
                  <a:schemeClr val="dk1"/>
                </a:solidFill>
                <a:latin typeface="Roboto"/>
                <a:ea typeface="Roboto"/>
                <a:cs typeface="Roboto"/>
                <a:sym typeface="Roboto"/>
              </a:endParaRPr>
            </a:p>
            <a:p>
              <a:pPr marL="257175" lvl="0" indent="-314325" algn="l" rtl="0">
                <a:lnSpc>
                  <a:spcPct val="100000"/>
                </a:lnSpc>
                <a:spcBef>
                  <a:spcPts val="700"/>
                </a:spcBef>
                <a:spcAft>
                  <a:spcPts val="500"/>
                </a:spcAft>
                <a:buNone/>
              </a:pPr>
              <a:r>
                <a:rPr lang="en" sz="1500" dirty="0">
                  <a:solidFill>
                    <a:schemeClr val="dk1"/>
                  </a:solidFill>
                </a:rPr>
                <a:t>🎯</a:t>
              </a:r>
              <a:r>
                <a:rPr lang="en" sz="1200" dirty="0">
                  <a:solidFill>
                    <a:schemeClr val="dk1"/>
                  </a:solidFill>
                </a:rPr>
                <a:t> </a:t>
              </a:r>
              <a:r>
                <a:rPr lang="en" sz="1200" b="1" dirty="0">
                  <a:solidFill>
                    <a:schemeClr val="dk1"/>
                  </a:solidFill>
                  <a:latin typeface="Roboto"/>
                  <a:ea typeface="Roboto"/>
                  <a:cs typeface="Roboto"/>
                  <a:sym typeface="Roboto"/>
                </a:rPr>
                <a:t>Impact:</a:t>
              </a:r>
              <a:r>
                <a:rPr lang="en" sz="1100" dirty="0">
                  <a:solidFill>
                    <a:schemeClr val="dk1"/>
                  </a:solidFill>
                  <a:latin typeface="Roboto"/>
                  <a:ea typeface="Roboto"/>
                  <a:cs typeface="Roboto"/>
                  <a:sym typeface="Roboto"/>
                </a:rPr>
                <a:t> With enough data, binomial logistic regression model results can reveal important variable relationships and predict binary outcomes, which can inform decisions for marketing and product development, for example. </a:t>
              </a:r>
              <a:endParaRPr sz="1100" dirty="0">
                <a:solidFill>
                  <a:schemeClr val="dk1"/>
                </a:solidFill>
                <a:latin typeface="Roboto"/>
                <a:ea typeface="Roboto"/>
                <a:cs typeface="Roboto"/>
                <a:sym typeface="Roboto"/>
              </a:endParaRPr>
            </a:p>
          </p:txBody>
        </p:sp>
      </p:grpSp>
      <p:sp>
        <p:nvSpPr>
          <p:cNvPr id="307" name="Google Shape;307;p15"/>
          <p:cNvSpPr txBox="1"/>
          <p:nvPr/>
        </p:nvSpPr>
        <p:spPr>
          <a:xfrm>
            <a:off x="3939600" y="6549524"/>
            <a:ext cx="3354900" cy="2670675"/>
          </a:xfrm>
          <a:prstGeom prst="rect">
            <a:avLst/>
          </a:prstGeom>
          <a:noFill/>
          <a:ln>
            <a:noFill/>
          </a:ln>
        </p:spPr>
        <p:txBody>
          <a:bodyPr spcFirstLastPara="1" wrap="square" lIns="91425" tIns="91425" rIns="91425" bIns="91425" anchor="t" anchorCtr="0">
            <a:noAutofit/>
          </a:bodyPr>
          <a:lstStyle/>
          <a:p>
            <a:pPr marL="142875" lvl="0" indent="-184150" algn="l" rtl="0">
              <a:lnSpc>
                <a:spcPct val="100000"/>
              </a:lnSpc>
              <a:spcBef>
                <a:spcPts val="0"/>
              </a:spcBef>
              <a:spcAft>
                <a:spcPts val="0"/>
              </a:spcAft>
              <a:buClr>
                <a:schemeClr val="dk1"/>
              </a:buClr>
              <a:buSzPts val="1100"/>
              <a:buFont typeface="Roboto"/>
              <a:buChar char="●"/>
            </a:pPr>
            <a:r>
              <a:rPr lang="en" sz="1100" dirty="0">
                <a:latin typeface="Roboto"/>
                <a:ea typeface="Roboto"/>
                <a:cs typeface="Roboto"/>
                <a:sym typeface="Roboto"/>
              </a:rPr>
              <a:t>The efficacy of a binomial logistic regression model is determined by accuracy, precision, and recall scores; in particular, </a:t>
            </a:r>
            <a:r>
              <a:rPr lang="en" sz="1100" b="1" dirty="0">
                <a:latin typeface="Roboto"/>
                <a:ea typeface="Roboto"/>
                <a:cs typeface="Roboto"/>
                <a:sym typeface="Roboto"/>
              </a:rPr>
              <a:t>recall is essential to this model as it shows the number of churned users. </a:t>
            </a:r>
            <a:endParaRPr sz="1100" b="1" dirty="0">
              <a:latin typeface="Roboto"/>
              <a:ea typeface="Roboto"/>
              <a:cs typeface="Roboto"/>
              <a:sym typeface="Roboto"/>
            </a:endParaRPr>
          </a:p>
          <a:p>
            <a:pPr marL="142875" lvl="0" indent="-184150" algn="l" rtl="0">
              <a:lnSpc>
                <a:spcPct val="100000"/>
              </a:lnSpc>
              <a:spcBef>
                <a:spcPts val="800"/>
              </a:spcBef>
              <a:spcAft>
                <a:spcPts val="0"/>
              </a:spcAft>
              <a:buClr>
                <a:schemeClr val="dk1"/>
              </a:buClr>
              <a:buSzPts val="1100"/>
              <a:buFont typeface="Roboto"/>
              <a:buChar char="●"/>
            </a:pPr>
            <a:r>
              <a:rPr lang="en" sz="1100" b="1" dirty="0">
                <a:latin typeface="Roboto"/>
                <a:ea typeface="Roboto"/>
                <a:cs typeface="Roboto"/>
                <a:sym typeface="Roboto"/>
              </a:rPr>
              <a:t>The model has mediocre precision (57% of its positive predictions are correct) but very low recall, with only 8% of churned users identified.</a:t>
            </a:r>
            <a:r>
              <a:rPr lang="en" sz="1100" dirty="0">
                <a:latin typeface="Roboto"/>
                <a:ea typeface="Roboto"/>
                <a:cs typeface="Roboto"/>
                <a:sym typeface="Roboto"/>
              </a:rPr>
              <a:t> This means the model makes a lot of false negative predictions and fails to capture users who will churn.</a:t>
            </a:r>
            <a:endParaRPr sz="1100" dirty="0">
              <a:latin typeface="Roboto"/>
              <a:ea typeface="Roboto"/>
              <a:cs typeface="Roboto"/>
              <a:sym typeface="Roboto"/>
            </a:endParaRPr>
          </a:p>
          <a:p>
            <a:pPr marL="142875" lvl="0" indent="-184150" algn="l" rtl="0">
              <a:lnSpc>
                <a:spcPct val="100000"/>
              </a:lnSpc>
              <a:spcBef>
                <a:spcPts val="800"/>
              </a:spcBef>
              <a:spcAft>
                <a:spcPts val="0"/>
              </a:spcAft>
              <a:buClr>
                <a:schemeClr val="dk1"/>
              </a:buClr>
              <a:buSzPts val="1100"/>
              <a:buFont typeface="Roboto"/>
              <a:buChar char="●"/>
            </a:pPr>
            <a:r>
              <a:rPr lang="en-US" sz="1100" b="1" dirty="0">
                <a:latin typeface="Roboto"/>
                <a:ea typeface="Roboto"/>
                <a:cs typeface="Roboto"/>
                <a:sym typeface="Roboto"/>
              </a:rPr>
              <a:t>Activity Days emerged as the most influential predictor of user churn</a:t>
            </a:r>
            <a:r>
              <a:rPr lang="en" sz="1100" b="1" dirty="0">
                <a:latin typeface="Roboto"/>
                <a:ea typeface="Roboto"/>
                <a:cs typeface="Roboto"/>
                <a:sym typeface="Roboto"/>
              </a:rPr>
              <a:t>.</a:t>
            </a:r>
            <a:r>
              <a:rPr lang="en" sz="1100" dirty="0">
                <a:latin typeface="Roboto"/>
                <a:ea typeface="Roboto"/>
                <a:cs typeface="Roboto"/>
                <a:sym typeface="Roboto"/>
              </a:rPr>
              <a:t> It had a negative correlation with user churn.(reversed retention) </a:t>
            </a:r>
            <a:endParaRPr sz="1100" dirty="0">
              <a:latin typeface="Roboto"/>
              <a:ea typeface="Roboto"/>
              <a:cs typeface="Roboto"/>
              <a:sym typeface="Roboto"/>
            </a:endParaRPr>
          </a:p>
          <a:p>
            <a:pPr marL="142875" lvl="0" indent="-184150" algn="l" rtl="0">
              <a:lnSpc>
                <a:spcPct val="100000"/>
              </a:lnSpc>
              <a:spcBef>
                <a:spcPts val="800"/>
              </a:spcBef>
              <a:spcAft>
                <a:spcPts val="800"/>
              </a:spcAft>
              <a:buClr>
                <a:schemeClr val="dk1"/>
              </a:buClr>
              <a:buSzPts val="1100"/>
              <a:buFont typeface="Roboto"/>
              <a:buChar char="●"/>
            </a:pPr>
            <a:r>
              <a:rPr lang="en" sz="1100" dirty="0">
                <a:latin typeface="Roboto"/>
                <a:ea typeface="Roboto"/>
                <a:cs typeface="Roboto"/>
                <a:sym typeface="Roboto"/>
              </a:rPr>
              <a:t>In previous EDA, user churn rate increased as the values in km_per_driving_day increased. </a:t>
            </a:r>
            <a:r>
              <a:rPr lang="en" sz="1100" b="1" dirty="0">
                <a:latin typeface="Roboto"/>
                <a:ea typeface="Roboto"/>
                <a:cs typeface="Roboto"/>
                <a:sym typeface="Roboto"/>
              </a:rPr>
              <a:t>In the model,</a:t>
            </a:r>
            <a:r>
              <a:rPr lang="en" sz="1100" b="1" dirty="0">
                <a:solidFill>
                  <a:schemeClr val="dk1"/>
                </a:solidFill>
                <a:latin typeface="Roboto"/>
                <a:ea typeface="Roboto"/>
                <a:cs typeface="Roboto"/>
                <a:sym typeface="Roboto"/>
              </a:rPr>
              <a:t> distance driven per day</a:t>
            </a:r>
            <a:r>
              <a:rPr lang="en" sz="1100" b="1" dirty="0">
                <a:latin typeface="Roboto"/>
                <a:ea typeface="Roboto"/>
                <a:cs typeface="Roboto"/>
                <a:sym typeface="Roboto"/>
              </a:rPr>
              <a:t> was the second-least-important variable.</a:t>
            </a:r>
            <a:endParaRPr sz="1100" b="1" dirty="0">
              <a:latin typeface="Roboto"/>
              <a:ea typeface="Roboto"/>
              <a:cs typeface="Roboto"/>
              <a:sym typeface="Roboto"/>
            </a:endParaRPr>
          </a:p>
        </p:txBody>
      </p:sp>
      <p:sp>
        <p:nvSpPr>
          <p:cNvPr id="308" name="Google Shape;308;p15"/>
          <p:cNvSpPr txBox="1"/>
          <p:nvPr/>
        </p:nvSpPr>
        <p:spPr>
          <a:xfrm>
            <a:off x="404725" y="7798200"/>
            <a:ext cx="3448800" cy="2385238"/>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chemeClr val="dk1"/>
              </a:buClr>
              <a:buSzPts val="1100"/>
              <a:buFont typeface="Roboto"/>
              <a:buChar char="➔"/>
            </a:pPr>
            <a:r>
              <a:rPr lang="en-US" sz="1100" b="1" dirty="0">
                <a:solidFill>
                  <a:schemeClr val="dk1"/>
                </a:solidFill>
                <a:latin typeface="Roboto"/>
                <a:ea typeface="Roboto"/>
                <a:cs typeface="Roboto"/>
                <a:sym typeface="Roboto"/>
              </a:rPr>
              <a:t>The current model should </a:t>
            </a:r>
            <a:r>
              <a:rPr lang="en-US" sz="1100" b="1" dirty="0">
                <a:solidFill>
                  <a:srgbClr val="FF0000"/>
                </a:solidFill>
                <a:latin typeface="Roboto"/>
                <a:ea typeface="Roboto"/>
                <a:cs typeface="Roboto"/>
                <a:sym typeface="Roboto"/>
              </a:rPr>
              <a:t>not</a:t>
            </a:r>
            <a:r>
              <a:rPr lang="en-US" sz="1100" b="1" dirty="0">
                <a:solidFill>
                  <a:schemeClr val="dk1"/>
                </a:solidFill>
                <a:latin typeface="Roboto"/>
                <a:ea typeface="Roboto"/>
                <a:cs typeface="Roboto"/>
                <a:sym typeface="Roboto"/>
              </a:rPr>
              <a:t> be used for high-stakes business decisions or automated retention campaigns due to its poor recall performance.</a:t>
            </a:r>
            <a:endParaRPr lang="en" sz="1100" b="1" dirty="0">
              <a:solidFill>
                <a:schemeClr val="dk1"/>
              </a:solidFill>
              <a:latin typeface="Roboto"/>
              <a:ea typeface="Roboto"/>
              <a:cs typeface="Roboto"/>
              <a:sym typeface="Roboto"/>
            </a:endParaRPr>
          </a:p>
          <a:p>
            <a:pPr marL="285750" lvl="0" indent="-184150" algn="l" rtl="0">
              <a:spcBef>
                <a:spcPts val="0"/>
              </a:spcBef>
              <a:spcAft>
                <a:spcPts val="0"/>
              </a:spcAft>
              <a:buClr>
                <a:schemeClr val="dk1"/>
              </a:buClr>
              <a:buSzPts val="1100"/>
              <a:buFont typeface="Roboto"/>
              <a:buChar char="➔"/>
            </a:pPr>
            <a:endParaRPr lang="en" sz="1100" b="1" dirty="0">
              <a:solidFill>
                <a:schemeClr val="dk1"/>
              </a:solidFill>
              <a:latin typeface="Roboto"/>
              <a:ea typeface="Roboto"/>
              <a:cs typeface="Roboto"/>
              <a:sym typeface="Roboto"/>
            </a:endParaRPr>
          </a:p>
          <a:p>
            <a:pPr marL="285750" lvl="0" indent="-184150" algn="l" rtl="0">
              <a:spcBef>
                <a:spcPts val="0"/>
              </a:spcBef>
              <a:spcAft>
                <a:spcPts val="0"/>
              </a:spcAft>
              <a:buClr>
                <a:schemeClr val="dk1"/>
              </a:buClr>
              <a:buSzPts val="1100"/>
              <a:buFont typeface="Roboto"/>
              <a:buChar char="➔"/>
            </a:pPr>
            <a:r>
              <a:rPr lang="en-US" sz="1100" b="1" dirty="0">
                <a:solidFill>
                  <a:schemeClr val="dk1"/>
                </a:solidFill>
                <a:latin typeface="Roboto"/>
                <a:ea typeface="Roboto"/>
                <a:cs typeface="Roboto"/>
                <a:sym typeface="Roboto"/>
              </a:rPr>
              <a:t>The model can serve as a valuable tool for guiding further research and hypothesis generation about user behavior patterns.</a:t>
            </a:r>
            <a:r>
              <a:rPr lang="en" sz="1100" b="1" dirty="0">
                <a:solidFill>
                  <a:schemeClr val="dk1"/>
                </a:solidFill>
                <a:latin typeface="Roboto"/>
                <a:ea typeface="Roboto"/>
                <a:cs typeface="Roboto"/>
                <a:sym typeface="Roboto"/>
              </a:rPr>
              <a:t> </a:t>
            </a:r>
          </a:p>
          <a:p>
            <a:pPr marL="285750" lvl="0" indent="-184150" algn="l" rtl="0">
              <a:spcBef>
                <a:spcPts val="0"/>
              </a:spcBef>
              <a:spcAft>
                <a:spcPts val="0"/>
              </a:spcAft>
              <a:buClr>
                <a:schemeClr val="dk1"/>
              </a:buClr>
              <a:buSzPts val="1100"/>
              <a:buFont typeface="Roboto"/>
              <a:buChar char="➔"/>
            </a:pPr>
            <a:endParaRPr lang="en" sz="1100" b="1" dirty="0">
              <a:solidFill>
                <a:schemeClr val="dk1"/>
              </a:solidFill>
              <a:latin typeface="Roboto"/>
              <a:ea typeface="Roboto"/>
              <a:cs typeface="Roboto"/>
              <a:sym typeface="Roboto"/>
            </a:endParaRPr>
          </a:p>
          <a:p>
            <a:pPr marL="285750" lvl="0" indent="-184150" algn="l" rtl="0">
              <a:spcBef>
                <a:spcPts val="0"/>
              </a:spcBef>
              <a:spcAft>
                <a:spcPts val="0"/>
              </a:spcAft>
              <a:buClr>
                <a:schemeClr val="dk1"/>
              </a:buClr>
              <a:buSzPts val="1100"/>
              <a:buFont typeface="Roboto"/>
              <a:buChar char="➔"/>
            </a:pPr>
            <a:r>
              <a:rPr lang="en-US" sz="1100" b="1" dirty="0">
                <a:solidFill>
                  <a:schemeClr val="dk1"/>
                </a:solidFill>
                <a:latin typeface="Roboto"/>
                <a:ea typeface="Roboto"/>
                <a:cs typeface="Roboto"/>
                <a:sym typeface="Roboto"/>
              </a:rPr>
              <a:t>It highlights the need for better features that correlate with churn and a clearer definition of Waze’s target user to effectively reduce monthly churn and drive growth.</a:t>
            </a:r>
            <a:endParaRPr lang="en" sz="1100" b="1" dirty="0">
              <a:solidFill>
                <a:schemeClr val="dk1"/>
              </a:solidFill>
              <a:latin typeface="Roboto"/>
              <a:ea typeface="Roboto"/>
              <a:cs typeface="Roboto"/>
              <a:sym typeface="Roboto"/>
            </a:endParaRPr>
          </a:p>
        </p:txBody>
      </p:sp>
      <p:sp>
        <p:nvSpPr>
          <p:cNvPr id="309" name="Google Shape;309;p15"/>
          <p:cNvSpPr txBox="1">
            <a:spLocks noGrp="1"/>
          </p:cNvSpPr>
          <p:nvPr>
            <p:ph type="title"/>
          </p:nvPr>
        </p:nvSpPr>
        <p:spPr>
          <a:xfrm>
            <a:off x="343700" y="664425"/>
            <a:ext cx="7290900" cy="38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600" b="1"/>
              <a:t>User Churn Project | Regression Modeling Results </a:t>
            </a:r>
            <a:endParaRPr/>
          </a:p>
        </p:txBody>
      </p:sp>
      <p:sp>
        <p:nvSpPr>
          <p:cNvPr id="310" name="Google Shape;310;p15"/>
          <p:cNvSpPr txBox="1"/>
          <p:nvPr/>
        </p:nvSpPr>
        <p:spPr>
          <a:xfrm>
            <a:off x="343700" y="989700"/>
            <a:ext cx="375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a:solidFill>
                  <a:schemeClr val="dk1"/>
                </a:solidFill>
                <a:latin typeface="Roboto"/>
                <a:ea typeface="Roboto"/>
                <a:cs typeface="Roboto"/>
                <a:sym typeface="Roboto"/>
              </a:rPr>
              <a:t>Prepared for: Waze Leadership Team</a:t>
            </a:r>
            <a:endParaRPr>
              <a:solidFill>
                <a:schemeClr val="dk1"/>
              </a:solidFill>
              <a:latin typeface="Roboto"/>
              <a:ea typeface="Roboto"/>
              <a:cs typeface="Roboto"/>
              <a:sym typeface="Roboto"/>
            </a:endParaRPr>
          </a:p>
        </p:txBody>
      </p:sp>
      <p:pic>
        <p:nvPicPr>
          <p:cNvPr id="311" name="Google Shape;311;p15"/>
          <p:cNvPicPr preferRelativeResize="0"/>
          <p:nvPr/>
        </p:nvPicPr>
        <p:blipFill>
          <a:blip r:embed="rId3">
            <a:alphaModFix/>
          </a:blip>
          <a:stretch>
            <a:fillRect/>
          </a:stretch>
        </p:blipFill>
        <p:spPr>
          <a:xfrm>
            <a:off x="5687569" y="101625"/>
            <a:ext cx="1947034" cy="562800"/>
          </a:xfrm>
          <a:prstGeom prst="rect">
            <a:avLst/>
          </a:prstGeom>
          <a:noFill/>
          <a:ln>
            <a:noFill/>
          </a:ln>
        </p:spPr>
      </p:pic>
      <p:sp>
        <p:nvSpPr>
          <p:cNvPr id="313" name="Google Shape;313;p15"/>
          <p:cNvSpPr txBox="1"/>
          <p:nvPr/>
        </p:nvSpPr>
        <p:spPr>
          <a:xfrm>
            <a:off x="4544764" y="6232363"/>
            <a:ext cx="1947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dirty="0">
                <a:latin typeface="Google Sans"/>
                <a:ea typeface="Google Sans"/>
                <a:cs typeface="Google Sans"/>
                <a:sym typeface="Google Sans"/>
              </a:rPr>
              <a:t>Note:</a:t>
            </a:r>
            <a:r>
              <a:rPr lang="en" sz="800" dirty="0">
                <a:latin typeface="Google Sans"/>
                <a:ea typeface="Google Sans"/>
                <a:cs typeface="Google Sans"/>
                <a:sym typeface="Google Sans"/>
              </a:rPr>
              <a:t> 1 = retained and 0 = churned</a:t>
            </a:r>
            <a:endParaRPr sz="800" dirty="0">
              <a:latin typeface="Google Sans"/>
              <a:ea typeface="Google Sans"/>
              <a:cs typeface="Google Sans"/>
              <a:sym typeface="Google Sans"/>
            </a:endParaRPr>
          </a:p>
        </p:txBody>
      </p:sp>
      <p:pic>
        <p:nvPicPr>
          <p:cNvPr id="3" name="Picture 2">
            <a:extLst>
              <a:ext uri="{FF2B5EF4-FFF2-40B4-BE49-F238E27FC236}">
                <a16:creationId xmlns:a16="http://schemas.microsoft.com/office/drawing/2014/main" id="{1DF06238-2FB7-8E8E-EEA4-833A2C405F8E}"/>
              </a:ext>
            </a:extLst>
          </p:cNvPr>
          <p:cNvPicPr>
            <a:picLocks noChangeAspect="1"/>
          </p:cNvPicPr>
          <p:nvPr/>
        </p:nvPicPr>
        <p:blipFill>
          <a:blip r:embed="rId4"/>
          <a:stretch>
            <a:fillRect/>
          </a:stretch>
        </p:blipFill>
        <p:spPr>
          <a:xfrm>
            <a:off x="4048026" y="3904481"/>
            <a:ext cx="2940476" cy="233757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TotalTime>
  <Words>1239</Words>
  <Application>Microsoft Office PowerPoint</Application>
  <PresentationFormat>Custom</PresentationFormat>
  <Paragraphs>62</Paragraphs>
  <Slides>3</Slides>
  <Notes>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vt:i4>
      </vt:variant>
    </vt:vector>
  </HeadingPairs>
  <TitlesOfParts>
    <vt:vector size="12" baseType="lpstr">
      <vt:lpstr>PT Sans Narrow</vt:lpstr>
      <vt:lpstr>Arial</vt:lpstr>
      <vt:lpstr>Google Sans SemiBold</vt:lpstr>
      <vt:lpstr>Roboto</vt:lpstr>
      <vt:lpstr>Calibri</vt:lpstr>
      <vt:lpstr>Google Sans</vt:lpstr>
      <vt:lpstr>Work Sans</vt:lpstr>
      <vt:lpstr>Simple Light</vt:lpstr>
      <vt:lpstr>Simple Light</vt:lpstr>
      <vt:lpstr>User Churn Project | Preliminary Data Summary</vt:lpstr>
      <vt:lpstr>PowerPoint Presentation</vt:lpstr>
      <vt:lpstr>User Churn Project | Regression Modeling Results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Samuel Kontor</dc:creator>
  <cp:lastModifiedBy>Samuel Kontor</cp:lastModifiedBy>
  <cp:revision>3</cp:revision>
  <dcterms:modified xsi:type="dcterms:W3CDTF">2025-07-15T23:21:35Z</dcterms:modified>
</cp:coreProperties>
</file>